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7"/>
  </p:notesMasterIdLst>
  <p:sldIdLst>
    <p:sldId id="257" r:id="rId2"/>
    <p:sldId id="258" r:id="rId3"/>
    <p:sldId id="270" r:id="rId4"/>
    <p:sldId id="273" r:id="rId5"/>
    <p:sldId id="272" r:id="rId6"/>
    <p:sldId id="274" r:id="rId7"/>
    <p:sldId id="275" r:id="rId8"/>
    <p:sldId id="278" r:id="rId9"/>
    <p:sldId id="276" r:id="rId10"/>
    <p:sldId id="277" r:id="rId11"/>
    <p:sldId id="271" r:id="rId12"/>
    <p:sldId id="279" r:id="rId13"/>
    <p:sldId id="280" r:id="rId14"/>
    <p:sldId id="281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10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WB.AD.WORLDBANK.ORG\und$\WB456178\T\Agriculture\Operations_Portfolio\Benchmarking%20the%20Business%20of%20Agriculture\Topics%20and%20research\Macrometrics\ATM\ATM%20Historic%20Trending\ATM_reshaped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h%20Pham\Google%20Drive\C&#244;ng%20vi&#7879;c%20th&#7921;c%20hi&#7879;n\UNDP%20Nang%20suat%20lao%20dong\Output\UNDP%20NSL&#272;%209Mar2018_Thuy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h%20Pham\Google%20Drive\C&#244;ng%20vi&#7879;c%20th&#7921;c%20hi&#7879;n\UNDP%20Nang%20suat%20lao%20dong\Output\UNDP%20NSL&#272;%209Mar2018_Thu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inh%20Pham\Google%20Drive\C&#244;ng%20vi&#7879;c%20th&#7921;c%20hi&#7879;n\UNDP%20Nang%20suat%20lao%20dong\Output\UNDP%20NSL&#272;%209Mar2018_Thu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So%20lieu%20nong%20nghiep,%20nong%20thon\Co%20cau%20dan%20so%20thanh%20thi%20nong%20thon%20qua%20cac%20nam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D:\Hoi%20nong%20dan\Hoi%20thao%20HND%2012.10.2018\S&#7889;%20li&#7879;u%20BC%20H&#7897;i%20n&#244;ng%20d&#226;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marker>
            <c:symbol val="diamond"/>
            <c:size val="13"/>
          </c:marker>
          <c:dPt>
            <c:idx val="35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156"/>
            <c:marker>
              <c:symbol val="diamond"/>
              <c:size val="15"/>
              <c:spPr>
                <a:solidFill>
                  <a:srgbClr val="00B050"/>
                </a:solidFill>
                <a:ln w="9525">
                  <a:noFill/>
                </a:ln>
              </c:spPr>
            </c:marker>
            <c:bubble3D val="0"/>
          </c:dPt>
          <c:dPt>
            <c:idx val="160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161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162"/>
            <c:marker>
              <c:spPr>
                <a:solidFill>
                  <a:srgbClr val="FF0000"/>
                </a:solidFill>
              </c:spPr>
            </c:marker>
            <c:bubble3D val="0"/>
          </c:dPt>
          <c:dPt>
            <c:idx val="163"/>
            <c:marker>
              <c:spPr>
                <a:solidFill>
                  <a:srgbClr val="FF0000"/>
                </a:solidFill>
              </c:spPr>
            </c:marker>
            <c:bubble3D val="0"/>
          </c:dPt>
          <c:trendline>
            <c:spPr>
              <a:ln w="57150"/>
            </c:spPr>
            <c:trendlineType val="exp"/>
            <c:dispRSqr val="0"/>
            <c:dispEq val="0"/>
          </c:trendline>
          <c:xVal>
            <c:numRef>
              <c:f>Main!$C$34:$C$4957</c:f>
              <c:numCache>
                <c:formatCode>0%</c:formatCode>
                <c:ptCount val="165"/>
                <c:pt idx="0">
                  <c:v>0.5899999737739563</c:v>
                </c:pt>
                <c:pt idx="1">
                  <c:v>0.40000000596046448</c:v>
                </c:pt>
                <c:pt idx="2">
                  <c:v>0.20000000298023224</c:v>
                </c:pt>
                <c:pt idx="3">
                  <c:v>0.68999999761581421</c:v>
                </c:pt>
                <c:pt idx="4">
                  <c:v>7.0000000298023224E-2</c:v>
                </c:pt>
                <c:pt idx="5">
                  <c:v>0.10000000149011612</c:v>
                </c:pt>
                <c:pt idx="6">
                  <c:v>3.9999999105930328E-2</c:v>
                </c:pt>
                <c:pt idx="7">
                  <c:v>2.9999999329447746E-2</c:v>
                </c:pt>
                <c:pt idx="8">
                  <c:v>0.2199999988079071</c:v>
                </c:pt>
                <c:pt idx="9">
                  <c:v>0.43000000715255737</c:v>
                </c:pt>
                <c:pt idx="10">
                  <c:v>7.9999998211860657E-2</c:v>
                </c:pt>
                <c:pt idx="11">
                  <c:v>9.9999997764825821E-3</c:v>
                </c:pt>
                <c:pt idx="12">
                  <c:v>0.23000000417232513</c:v>
                </c:pt>
                <c:pt idx="13">
                  <c:v>0.41999998688697815</c:v>
                </c:pt>
                <c:pt idx="14">
                  <c:v>0.93000000715255737</c:v>
                </c:pt>
                <c:pt idx="15">
                  <c:v>0.40999999642372131</c:v>
                </c:pt>
                <c:pt idx="16">
                  <c:v>1.9999999552965164E-2</c:v>
                </c:pt>
                <c:pt idx="17">
                  <c:v>0.41999998688697815</c:v>
                </c:pt>
                <c:pt idx="18">
                  <c:v>0.10000000149011612</c:v>
                </c:pt>
                <c:pt idx="19">
                  <c:v>1E-4</c:v>
                </c:pt>
                <c:pt idx="20">
                  <c:v>2.9999999329447746E-2</c:v>
                </c:pt>
                <c:pt idx="21">
                  <c:v>0.92000001668930054</c:v>
                </c:pt>
                <c:pt idx="22">
                  <c:v>0.88999998569488525</c:v>
                </c:pt>
                <c:pt idx="23">
                  <c:v>0.64999997615814209</c:v>
                </c:pt>
                <c:pt idx="24">
                  <c:v>0.44999998807907104</c:v>
                </c:pt>
                <c:pt idx="25">
                  <c:v>1.9999999552965164E-2</c:v>
                </c:pt>
                <c:pt idx="26">
                  <c:v>0.15999999642372131</c:v>
                </c:pt>
                <c:pt idx="27">
                  <c:v>0.61000001430511475</c:v>
                </c:pt>
                <c:pt idx="28">
                  <c:v>0.62999999523162842</c:v>
                </c:pt>
                <c:pt idx="29">
                  <c:v>0.12999999523162842</c:v>
                </c:pt>
                <c:pt idx="30">
                  <c:v>0.60000002384185791</c:v>
                </c:pt>
                <c:pt idx="31">
                  <c:v>0.14000000059604645</c:v>
                </c:pt>
                <c:pt idx="32">
                  <c:v>0.68000000715255737</c:v>
                </c:pt>
                <c:pt idx="33">
                  <c:v>0.30000001192092896</c:v>
                </c:pt>
                <c:pt idx="34">
                  <c:v>0.14000000059604645</c:v>
                </c:pt>
                <c:pt idx="35">
                  <c:v>3.9999999105930328E-2</c:v>
                </c:pt>
                <c:pt idx="36">
                  <c:v>0.10999999940395355</c:v>
                </c:pt>
                <c:pt idx="37">
                  <c:v>5.000000074505806E-2</c:v>
                </c:pt>
                <c:pt idx="38">
                  <c:v>5.9999998658895493E-2</c:v>
                </c:pt>
                <c:pt idx="39">
                  <c:v>0.36000001430511475</c:v>
                </c:pt>
                <c:pt idx="40">
                  <c:v>0.2199999988079071</c:v>
                </c:pt>
                <c:pt idx="41">
                  <c:v>0.56000000238418579</c:v>
                </c:pt>
                <c:pt idx="42">
                  <c:v>1.9999999552965164E-2</c:v>
                </c:pt>
                <c:pt idx="43">
                  <c:v>0.73000001907348633</c:v>
                </c:pt>
                <c:pt idx="44">
                  <c:v>0.10000000149011612</c:v>
                </c:pt>
                <c:pt idx="45">
                  <c:v>0.18000000715255737</c:v>
                </c:pt>
                <c:pt idx="46">
                  <c:v>0.23999999463558197</c:v>
                </c:pt>
                <c:pt idx="47">
                  <c:v>0.2199999988079071</c:v>
                </c:pt>
                <c:pt idx="48">
                  <c:v>0.62999999523162842</c:v>
                </c:pt>
                <c:pt idx="49">
                  <c:v>0.73000001907348633</c:v>
                </c:pt>
                <c:pt idx="50">
                  <c:v>7.9999998211860657E-2</c:v>
                </c:pt>
                <c:pt idx="51">
                  <c:v>0.75999999046325684</c:v>
                </c:pt>
                <c:pt idx="52">
                  <c:v>2.9999999329447746E-2</c:v>
                </c:pt>
                <c:pt idx="53">
                  <c:v>1.9999999552965164E-2</c:v>
                </c:pt>
                <c:pt idx="54">
                  <c:v>0.25</c:v>
                </c:pt>
                <c:pt idx="55">
                  <c:v>0.75</c:v>
                </c:pt>
                <c:pt idx="56">
                  <c:v>0.14000000059604645</c:v>
                </c:pt>
                <c:pt idx="57">
                  <c:v>9.9999997764825821E-3</c:v>
                </c:pt>
                <c:pt idx="58">
                  <c:v>0.54000002145767212</c:v>
                </c:pt>
                <c:pt idx="59">
                  <c:v>0.10999999940395355</c:v>
                </c:pt>
                <c:pt idx="60">
                  <c:v>0.37999999523162842</c:v>
                </c:pt>
                <c:pt idx="61">
                  <c:v>0.79000002145767212</c:v>
                </c:pt>
                <c:pt idx="62">
                  <c:v>0.79000002145767212</c:v>
                </c:pt>
                <c:pt idx="63">
                  <c:v>0.14000000059604645</c:v>
                </c:pt>
                <c:pt idx="64">
                  <c:v>0.57999998331069946</c:v>
                </c:pt>
                <c:pt idx="65">
                  <c:v>0.23000000417232513</c:v>
                </c:pt>
                <c:pt idx="66">
                  <c:v>7.0000000298023224E-2</c:v>
                </c:pt>
                <c:pt idx="67">
                  <c:v>5.9999998658895493E-2</c:v>
                </c:pt>
                <c:pt idx="68">
                  <c:v>0.52999997138977051</c:v>
                </c:pt>
                <c:pt idx="69">
                  <c:v>0.40000000596046448</c:v>
                </c:pt>
                <c:pt idx="70">
                  <c:v>0.20999999344348907</c:v>
                </c:pt>
                <c:pt idx="71">
                  <c:v>5.000000074505806E-2</c:v>
                </c:pt>
                <c:pt idx="72">
                  <c:v>5.9999998658895493E-2</c:v>
                </c:pt>
                <c:pt idx="73">
                  <c:v>1.9999999552965164E-2</c:v>
                </c:pt>
                <c:pt idx="74">
                  <c:v>2.9999999329447746E-2</c:v>
                </c:pt>
                <c:pt idx="75">
                  <c:v>0.17000000178813934</c:v>
                </c:pt>
                <c:pt idx="76">
                  <c:v>1.9999999552965164E-2</c:v>
                </c:pt>
                <c:pt idx="77">
                  <c:v>5.9999998658895493E-2</c:v>
                </c:pt>
                <c:pt idx="78">
                  <c:v>0.12999999523162842</c:v>
                </c:pt>
                <c:pt idx="79">
                  <c:v>0.69999998807907104</c:v>
                </c:pt>
                <c:pt idx="80">
                  <c:v>9.9999997764825821E-3</c:v>
                </c:pt>
                <c:pt idx="81">
                  <c:v>0.20000000298023224</c:v>
                </c:pt>
                <c:pt idx="82">
                  <c:v>0.75</c:v>
                </c:pt>
                <c:pt idx="83">
                  <c:v>9.0000003576278687E-2</c:v>
                </c:pt>
                <c:pt idx="84">
                  <c:v>1.9999999552965164E-2</c:v>
                </c:pt>
                <c:pt idx="85">
                  <c:v>0.37999999523162842</c:v>
                </c:pt>
                <c:pt idx="86">
                  <c:v>0.61000001430511475</c:v>
                </c:pt>
                <c:pt idx="87">
                  <c:v>2.9999999329447746E-2</c:v>
                </c:pt>
                <c:pt idx="88">
                  <c:v>7.0000000298023224E-2</c:v>
                </c:pt>
                <c:pt idx="89">
                  <c:v>0.68999999761581421</c:v>
                </c:pt>
                <c:pt idx="90">
                  <c:v>0.77999997138977051</c:v>
                </c:pt>
                <c:pt idx="91">
                  <c:v>0.11999999731779099</c:v>
                </c:pt>
                <c:pt idx="92">
                  <c:v>0.74000000953674316</c:v>
                </c:pt>
                <c:pt idx="93">
                  <c:v>0.5</c:v>
                </c:pt>
                <c:pt idx="94">
                  <c:v>0.15000000596046448</c:v>
                </c:pt>
                <c:pt idx="95">
                  <c:v>0.17000000178813934</c:v>
                </c:pt>
                <c:pt idx="96">
                  <c:v>0.23999999463558197</c:v>
                </c:pt>
                <c:pt idx="97">
                  <c:v>0.80000001192092896</c:v>
                </c:pt>
                <c:pt idx="98">
                  <c:v>0.6600000262260437</c:v>
                </c:pt>
                <c:pt idx="99">
                  <c:v>0.31999999284744263</c:v>
                </c:pt>
                <c:pt idx="100">
                  <c:v>0.93000000715255737</c:v>
                </c:pt>
                <c:pt idx="101">
                  <c:v>1.9999999552965164E-2</c:v>
                </c:pt>
                <c:pt idx="102">
                  <c:v>7.9999998211860657E-2</c:v>
                </c:pt>
                <c:pt idx="103">
                  <c:v>0.14000000059604645</c:v>
                </c:pt>
                <c:pt idx="104">
                  <c:v>0.81999999284744263</c:v>
                </c:pt>
                <c:pt idx="105">
                  <c:v>0.23000000417232513</c:v>
                </c:pt>
                <c:pt idx="106">
                  <c:v>2.9999999329447746E-2</c:v>
                </c:pt>
                <c:pt idx="107">
                  <c:v>0.2800000011920929</c:v>
                </c:pt>
                <c:pt idx="108">
                  <c:v>0.37999999523162842</c:v>
                </c:pt>
                <c:pt idx="109">
                  <c:v>0.15000000596046448</c:v>
                </c:pt>
                <c:pt idx="110">
                  <c:v>0.68000000715255737</c:v>
                </c:pt>
                <c:pt idx="111">
                  <c:v>0.23999999463558197</c:v>
                </c:pt>
                <c:pt idx="112">
                  <c:v>0.23000000417232513</c:v>
                </c:pt>
                <c:pt idx="113">
                  <c:v>0.33000001311302185</c:v>
                </c:pt>
                <c:pt idx="114">
                  <c:v>0.15999999642372131</c:v>
                </c:pt>
                <c:pt idx="115">
                  <c:v>9.0000003576278687E-2</c:v>
                </c:pt>
                <c:pt idx="116">
                  <c:v>9.9999997764825821E-3</c:v>
                </c:pt>
                <c:pt idx="117">
                  <c:v>9.9999997764825821E-3</c:v>
                </c:pt>
                <c:pt idx="118">
                  <c:v>5.000000074505806E-2</c:v>
                </c:pt>
                <c:pt idx="119">
                  <c:v>0.14000000059604645</c:v>
                </c:pt>
                <c:pt idx="120">
                  <c:v>7.9999998211860657E-2</c:v>
                </c:pt>
                <c:pt idx="121">
                  <c:v>7.9999998211860657E-2</c:v>
                </c:pt>
                <c:pt idx="122">
                  <c:v>0.88999998569488525</c:v>
                </c:pt>
                <c:pt idx="123">
                  <c:v>3.9999999105930328E-2</c:v>
                </c:pt>
                <c:pt idx="124">
                  <c:v>0.69999998807907104</c:v>
                </c:pt>
                <c:pt idx="125">
                  <c:v>0.11999999731779099</c:v>
                </c:pt>
                <c:pt idx="126">
                  <c:v>0.5899999737739563</c:v>
                </c:pt>
                <c:pt idx="127">
                  <c:v>7.0000000298023224E-2</c:v>
                </c:pt>
                <c:pt idx="128">
                  <c:v>9.9999997764825821E-3</c:v>
                </c:pt>
                <c:pt idx="129">
                  <c:v>0.64999997615814209</c:v>
                </c:pt>
                <c:pt idx="130">
                  <c:v>5.9999998658895493E-2</c:v>
                </c:pt>
                <c:pt idx="131">
                  <c:v>0.5</c:v>
                </c:pt>
                <c:pt idx="132">
                  <c:v>3.9999999105930328E-2</c:v>
                </c:pt>
                <c:pt idx="133">
                  <c:v>0.41999998688697815</c:v>
                </c:pt>
                <c:pt idx="134">
                  <c:v>0.5</c:v>
                </c:pt>
                <c:pt idx="135">
                  <c:v>0.17000000178813934</c:v>
                </c:pt>
                <c:pt idx="136">
                  <c:v>0.2800000011920929</c:v>
                </c:pt>
                <c:pt idx="137">
                  <c:v>1.9999999552965164E-2</c:v>
                </c:pt>
                <c:pt idx="138">
                  <c:v>2.9999999329447746E-2</c:v>
                </c:pt>
                <c:pt idx="139">
                  <c:v>0.18999999761581421</c:v>
                </c:pt>
                <c:pt idx="140">
                  <c:v>0.25999999046325684</c:v>
                </c:pt>
                <c:pt idx="141">
                  <c:v>0.4699999988079071</c:v>
                </c:pt>
                <c:pt idx="142">
                  <c:v>0.79000002145767212</c:v>
                </c:pt>
                <c:pt idx="143">
                  <c:v>0.51999998092651367</c:v>
                </c:pt>
                <c:pt idx="144">
                  <c:v>0.20000000298023224</c:v>
                </c:pt>
                <c:pt idx="145">
                  <c:v>0.31000000238418579</c:v>
                </c:pt>
                <c:pt idx="146">
                  <c:v>0.28999999165534973</c:v>
                </c:pt>
                <c:pt idx="147">
                  <c:v>0.74000000953674316</c:v>
                </c:pt>
                <c:pt idx="148">
                  <c:v>0.10000000149011612</c:v>
                </c:pt>
                <c:pt idx="149">
                  <c:v>2.9999999329447746E-2</c:v>
                </c:pt>
                <c:pt idx="150">
                  <c:v>9.9999997764825821E-3</c:v>
                </c:pt>
                <c:pt idx="151">
                  <c:v>0.75</c:v>
                </c:pt>
                <c:pt idx="152">
                  <c:v>9.9999997764825821E-3</c:v>
                </c:pt>
                <c:pt idx="153">
                  <c:v>0.10999999940395355</c:v>
                </c:pt>
                <c:pt idx="154">
                  <c:v>0.20000000298023224</c:v>
                </c:pt>
                <c:pt idx="155">
                  <c:v>5.000000074505806E-2</c:v>
                </c:pt>
                <c:pt idx="156">
                  <c:v>0.62000000476837158</c:v>
                </c:pt>
                <c:pt idx="157">
                  <c:v>0.37000000476837158</c:v>
                </c:pt>
                <c:pt idx="158">
                  <c:v>0.62000000476837158</c:v>
                </c:pt>
                <c:pt idx="159">
                  <c:v>0.55000001192092896</c:v>
                </c:pt>
                <c:pt idx="160">
                  <c:v>0.70428571211440227</c:v>
                </c:pt>
                <c:pt idx="161">
                  <c:v>0.66823529846527996</c:v>
                </c:pt>
                <c:pt idx="162">
                  <c:v>0.37041666607062024</c:v>
                </c:pt>
                <c:pt idx="163">
                  <c:v>0.16625000014901162</c:v>
                </c:pt>
                <c:pt idx="164">
                  <c:v>4.0399999618530275E-2</c:v>
                </c:pt>
              </c:numCache>
            </c:numRef>
          </c:xVal>
          <c:yVal>
            <c:numRef>
              <c:f>Main!$D$34:$D$4957</c:f>
              <c:numCache>
                <c:formatCode>0%</c:formatCode>
                <c:ptCount val="165"/>
                <c:pt idx="0">
                  <c:v>0.30000001192092896</c:v>
                </c:pt>
                <c:pt idx="1">
                  <c:v>0.20000000298023224</c:v>
                </c:pt>
                <c:pt idx="2">
                  <c:v>9.0000003576278687E-2</c:v>
                </c:pt>
                <c:pt idx="3">
                  <c:v>9.0000003576278687E-2</c:v>
                </c:pt>
                <c:pt idx="4">
                  <c:v>9.0000003576278687E-2</c:v>
                </c:pt>
                <c:pt idx="5">
                  <c:v>0.20999999344348907</c:v>
                </c:pt>
                <c:pt idx="6">
                  <c:v>1.9999999552965164E-2</c:v>
                </c:pt>
                <c:pt idx="7">
                  <c:v>1.9999999552965164E-2</c:v>
                </c:pt>
                <c:pt idx="8">
                  <c:v>5.000000074505806E-2</c:v>
                </c:pt>
                <c:pt idx="9">
                  <c:v>0.17000000178813934</c:v>
                </c:pt>
                <c:pt idx="10">
                  <c:v>9.0000003576278687E-2</c:v>
                </c:pt>
                <c:pt idx="11">
                  <c:v>9.9999997764825821E-3</c:v>
                </c:pt>
                <c:pt idx="12">
                  <c:v>0.11999999731779099</c:v>
                </c:pt>
                <c:pt idx="13">
                  <c:v>0.34999999403953552</c:v>
                </c:pt>
                <c:pt idx="14">
                  <c:v>0.18000000715255737</c:v>
                </c:pt>
                <c:pt idx="15">
                  <c:v>0.11999999731779099</c:v>
                </c:pt>
                <c:pt idx="16">
                  <c:v>7.9999998211860657E-2</c:v>
                </c:pt>
                <c:pt idx="17">
                  <c:v>2.9999999329447746E-2</c:v>
                </c:pt>
                <c:pt idx="18">
                  <c:v>5.000000074505806E-2</c:v>
                </c:pt>
                <c:pt idx="19">
                  <c:v>9.9999997764825821E-3</c:v>
                </c:pt>
                <c:pt idx="20">
                  <c:v>5.9999998658895493E-2</c:v>
                </c:pt>
                <c:pt idx="21">
                  <c:v>0.34999999403953552</c:v>
                </c:pt>
                <c:pt idx="22">
                  <c:v>0.40000000596046448</c:v>
                </c:pt>
                <c:pt idx="23">
                  <c:v>0.36000001430511475</c:v>
                </c:pt>
                <c:pt idx="24">
                  <c:v>0.23000000417232513</c:v>
                </c:pt>
                <c:pt idx="25">
                  <c:v>1.9999999552965164E-2</c:v>
                </c:pt>
                <c:pt idx="26">
                  <c:v>9.0000003576278687E-2</c:v>
                </c:pt>
                <c:pt idx="27">
                  <c:v>0.54000002145767212</c:v>
                </c:pt>
                <c:pt idx="28">
                  <c:v>0.18999999761581421</c:v>
                </c:pt>
                <c:pt idx="29">
                  <c:v>3.9999999105930328E-2</c:v>
                </c:pt>
                <c:pt idx="30">
                  <c:v>0.10000000149011612</c:v>
                </c:pt>
                <c:pt idx="31">
                  <c:v>7.0000000298023224E-2</c:v>
                </c:pt>
                <c:pt idx="32">
                  <c:v>0.50999999046325684</c:v>
                </c:pt>
                <c:pt idx="33">
                  <c:v>3.9999999105930328E-2</c:v>
                </c:pt>
                <c:pt idx="34">
                  <c:v>5.9999998658895493E-2</c:v>
                </c:pt>
                <c:pt idx="35">
                  <c:v>5.000000074505806E-2</c:v>
                </c:pt>
                <c:pt idx="36">
                  <c:v>5.000000074505806E-2</c:v>
                </c:pt>
                <c:pt idx="37">
                  <c:v>2.9999999329447746E-2</c:v>
                </c:pt>
                <c:pt idx="38">
                  <c:v>1.9999999552965164E-2</c:v>
                </c:pt>
                <c:pt idx="39">
                  <c:v>0.30000001192092896</c:v>
                </c:pt>
                <c:pt idx="40">
                  <c:v>0.2199999988079071</c:v>
                </c:pt>
                <c:pt idx="41">
                  <c:v>0.43000000715255737</c:v>
                </c:pt>
                <c:pt idx="42">
                  <c:v>9.9999997764825821E-3</c:v>
                </c:pt>
                <c:pt idx="43">
                  <c:v>3.9999999105930328E-2</c:v>
                </c:pt>
                <c:pt idx="44">
                  <c:v>5.9999998658895493E-2</c:v>
                </c:pt>
                <c:pt idx="45">
                  <c:v>9.0000003576278687E-2</c:v>
                </c:pt>
                <c:pt idx="46">
                  <c:v>0.15000000596046448</c:v>
                </c:pt>
                <c:pt idx="47">
                  <c:v>0.10999999940395355</c:v>
                </c:pt>
                <c:pt idx="48">
                  <c:v>1.9999999552965164E-2</c:v>
                </c:pt>
                <c:pt idx="49">
                  <c:v>0.17000000178813934</c:v>
                </c:pt>
                <c:pt idx="50">
                  <c:v>3.9999999105930328E-2</c:v>
                </c:pt>
                <c:pt idx="51">
                  <c:v>0.45573350070682006</c:v>
                </c:pt>
                <c:pt idx="52">
                  <c:v>2.9999999329447746E-2</c:v>
                </c:pt>
                <c:pt idx="53">
                  <c:v>1.9999999552965164E-2</c:v>
                </c:pt>
                <c:pt idx="54">
                  <c:v>2.9999999329447746E-2</c:v>
                </c:pt>
                <c:pt idx="55">
                  <c:v>0.23000000417232513</c:v>
                </c:pt>
                <c:pt idx="56">
                  <c:v>7.9999998211860657E-2</c:v>
                </c:pt>
                <c:pt idx="57">
                  <c:v>9.9999997764825821E-3</c:v>
                </c:pt>
                <c:pt idx="58">
                  <c:v>0.23000000417232513</c:v>
                </c:pt>
                <c:pt idx="59">
                  <c:v>2.9999999329447746E-2</c:v>
                </c:pt>
                <c:pt idx="60">
                  <c:v>0.10999999940395355</c:v>
                </c:pt>
                <c:pt idx="61">
                  <c:v>0.46000000834465027</c:v>
                </c:pt>
                <c:pt idx="62">
                  <c:v>0.25999999046325684</c:v>
                </c:pt>
                <c:pt idx="63">
                  <c:v>0.18000000715255737</c:v>
                </c:pt>
                <c:pt idx="64">
                  <c:v>0.18999999761581421</c:v>
                </c:pt>
                <c:pt idx="65">
                  <c:v>0.14000000059604645</c:v>
                </c:pt>
                <c:pt idx="66">
                  <c:v>5.000000074505806E-2</c:v>
                </c:pt>
                <c:pt idx="67">
                  <c:v>7.9999998211860657E-2</c:v>
                </c:pt>
                <c:pt idx="68">
                  <c:v>0.17000000178813934</c:v>
                </c:pt>
                <c:pt idx="69">
                  <c:v>0.14000000059604645</c:v>
                </c:pt>
                <c:pt idx="70">
                  <c:v>9.0000003576278687E-2</c:v>
                </c:pt>
                <c:pt idx="71">
                  <c:v>3.9999999105930328E-2</c:v>
                </c:pt>
                <c:pt idx="72">
                  <c:v>1.9999999552965164E-2</c:v>
                </c:pt>
                <c:pt idx="73">
                  <c:v>1.9999999552965164E-2</c:v>
                </c:pt>
                <c:pt idx="74">
                  <c:v>1.9999999552965164E-2</c:v>
                </c:pt>
                <c:pt idx="75">
                  <c:v>5.9999998658895493E-2</c:v>
                </c:pt>
                <c:pt idx="76">
                  <c:v>9.9999997764825821E-3</c:v>
                </c:pt>
                <c:pt idx="77">
                  <c:v>2.9999999329447746E-2</c:v>
                </c:pt>
                <c:pt idx="78">
                  <c:v>3.9999999105930328E-2</c:v>
                </c:pt>
                <c:pt idx="79">
                  <c:v>0.30000001192092896</c:v>
                </c:pt>
                <c:pt idx="80">
                  <c:v>1E-4</c:v>
                </c:pt>
                <c:pt idx="81">
                  <c:v>0.18999999761581421</c:v>
                </c:pt>
                <c:pt idx="82">
                  <c:v>0.27000001072883606</c:v>
                </c:pt>
                <c:pt idx="83">
                  <c:v>5.000000074505806E-2</c:v>
                </c:pt>
                <c:pt idx="84">
                  <c:v>5.000000074505806E-2</c:v>
                </c:pt>
                <c:pt idx="85">
                  <c:v>7.9999998211860657E-2</c:v>
                </c:pt>
                <c:pt idx="86">
                  <c:v>0.70999997854232788</c:v>
                </c:pt>
                <c:pt idx="87">
                  <c:v>1.9999999552965164E-2</c:v>
                </c:pt>
                <c:pt idx="88">
                  <c:v>3.9999999105930328E-2</c:v>
                </c:pt>
                <c:pt idx="89">
                  <c:v>0.27000001072883606</c:v>
                </c:pt>
                <c:pt idx="90">
                  <c:v>0.31999999284744263</c:v>
                </c:pt>
                <c:pt idx="91">
                  <c:v>0.10000000149011612</c:v>
                </c:pt>
                <c:pt idx="92">
                  <c:v>0.41999998688697815</c:v>
                </c:pt>
                <c:pt idx="93">
                  <c:v>0.23999999463558197</c:v>
                </c:pt>
                <c:pt idx="94">
                  <c:v>3.9999999105930328E-2</c:v>
                </c:pt>
                <c:pt idx="95">
                  <c:v>0.17000000178813934</c:v>
                </c:pt>
                <c:pt idx="96">
                  <c:v>0.14000000059604645</c:v>
                </c:pt>
                <c:pt idx="97">
                  <c:v>0.30000001192092896</c:v>
                </c:pt>
                <c:pt idx="98">
                  <c:v>0.36000001430511475</c:v>
                </c:pt>
                <c:pt idx="99">
                  <c:v>7.9999998211860657E-2</c:v>
                </c:pt>
                <c:pt idx="100">
                  <c:v>0.36000001430511475</c:v>
                </c:pt>
                <c:pt idx="101">
                  <c:v>1.9999999552965164E-2</c:v>
                </c:pt>
                <c:pt idx="102">
                  <c:v>5.9999998658895493E-2</c:v>
                </c:pt>
                <c:pt idx="103">
                  <c:v>0.20000000298023224</c:v>
                </c:pt>
                <c:pt idx="104">
                  <c:v>0.40000000596046448</c:v>
                </c:pt>
                <c:pt idx="105">
                  <c:v>0.33000001311302185</c:v>
                </c:pt>
                <c:pt idx="106">
                  <c:v>9.9999997764825821E-3</c:v>
                </c:pt>
                <c:pt idx="107">
                  <c:v>9.9999997764825821E-3</c:v>
                </c:pt>
                <c:pt idx="108">
                  <c:v>0.23999999463558197</c:v>
                </c:pt>
                <c:pt idx="109">
                  <c:v>2.9999999329447746E-2</c:v>
                </c:pt>
                <c:pt idx="110">
                  <c:v>0.28999999165534973</c:v>
                </c:pt>
                <c:pt idx="111">
                  <c:v>0.20999999344348907</c:v>
                </c:pt>
                <c:pt idx="112">
                  <c:v>7.0000000298023224E-2</c:v>
                </c:pt>
                <c:pt idx="113">
                  <c:v>0.11999999731779099</c:v>
                </c:pt>
                <c:pt idx="114">
                  <c:v>3.9999999105930328E-2</c:v>
                </c:pt>
                <c:pt idx="115">
                  <c:v>1.9999999552965164E-2</c:v>
                </c:pt>
                <c:pt idx="116">
                  <c:v>9.9999997764825821E-3</c:v>
                </c:pt>
                <c:pt idx="117">
                  <c:v>1E-4</c:v>
                </c:pt>
                <c:pt idx="118">
                  <c:v>2.9999999329447746E-2</c:v>
                </c:pt>
                <c:pt idx="119">
                  <c:v>0.12999999523162842</c:v>
                </c:pt>
                <c:pt idx="120">
                  <c:v>5.9999998658895493E-2</c:v>
                </c:pt>
                <c:pt idx="121">
                  <c:v>3.9999999105930328E-2</c:v>
                </c:pt>
                <c:pt idx="122">
                  <c:v>0.34999999403953552</c:v>
                </c:pt>
                <c:pt idx="123">
                  <c:v>1.9999999552965164E-2</c:v>
                </c:pt>
                <c:pt idx="124">
                  <c:v>0.17000000178813934</c:v>
                </c:pt>
                <c:pt idx="125">
                  <c:v>0.10000000149011612</c:v>
                </c:pt>
                <c:pt idx="126">
                  <c:v>0.46000000834465027</c:v>
                </c:pt>
                <c:pt idx="127">
                  <c:v>2.9999999329447746E-2</c:v>
                </c:pt>
                <c:pt idx="128">
                  <c:v>2.9999999329447746E-2</c:v>
                </c:pt>
                <c:pt idx="129">
                  <c:v>0.60000002384185791</c:v>
                </c:pt>
                <c:pt idx="130">
                  <c:v>2.9999999329447746E-2</c:v>
                </c:pt>
                <c:pt idx="131">
                  <c:v>0.10000000149011612</c:v>
                </c:pt>
                <c:pt idx="132">
                  <c:v>1.9999999552965164E-2</c:v>
                </c:pt>
                <c:pt idx="133">
                  <c:v>0.10999999940395355</c:v>
                </c:pt>
                <c:pt idx="134">
                  <c:v>0.41999998688697815</c:v>
                </c:pt>
                <c:pt idx="135">
                  <c:v>9.0000003576278687E-2</c:v>
                </c:pt>
                <c:pt idx="136">
                  <c:v>7.0000000298023224E-2</c:v>
                </c:pt>
                <c:pt idx="137">
                  <c:v>1.9999999552965164E-2</c:v>
                </c:pt>
                <c:pt idx="138">
                  <c:v>9.9999997764825821E-3</c:v>
                </c:pt>
                <c:pt idx="139">
                  <c:v>0.20999999344348907</c:v>
                </c:pt>
                <c:pt idx="140">
                  <c:v>0.23000000417232513</c:v>
                </c:pt>
                <c:pt idx="141">
                  <c:v>0.10000000149011612</c:v>
                </c:pt>
                <c:pt idx="142">
                  <c:v>3.9999999105930328E-2</c:v>
                </c:pt>
                <c:pt idx="143">
                  <c:v>0.4699999988079071</c:v>
                </c:pt>
                <c:pt idx="144">
                  <c:v>9.0000003576278687E-2</c:v>
                </c:pt>
                <c:pt idx="145">
                  <c:v>9.0000003576278687E-2</c:v>
                </c:pt>
                <c:pt idx="146">
                  <c:v>0.14000000059604645</c:v>
                </c:pt>
                <c:pt idx="147">
                  <c:v>0.23999999463558197</c:v>
                </c:pt>
                <c:pt idx="148">
                  <c:v>9.0000003576278687E-2</c:v>
                </c:pt>
                <c:pt idx="149">
                  <c:v>9.9999997764825821E-3</c:v>
                </c:pt>
                <c:pt idx="150">
                  <c:v>9.9999997764825821E-3</c:v>
                </c:pt>
                <c:pt idx="151">
                  <c:v>0.2800000011920929</c:v>
                </c:pt>
                <c:pt idx="152">
                  <c:v>9.9999997764825821E-3</c:v>
                </c:pt>
                <c:pt idx="153">
                  <c:v>7.9999998211860657E-2</c:v>
                </c:pt>
                <c:pt idx="154">
                  <c:v>0.20000000298023224</c:v>
                </c:pt>
                <c:pt idx="155">
                  <c:v>5.9999998658895493E-2</c:v>
                </c:pt>
                <c:pt idx="156">
                  <c:v>0.20000000298023224</c:v>
                </c:pt>
                <c:pt idx="157">
                  <c:v>0.15000000596046448</c:v>
                </c:pt>
                <c:pt idx="158">
                  <c:v>0.18000000715255737</c:v>
                </c:pt>
                <c:pt idx="159">
                  <c:v>0.17000000178813934</c:v>
                </c:pt>
                <c:pt idx="160">
                  <c:v>0.39270477077746918</c:v>
                </c:pt>
                <c:pt idx="161">
                  <c:v>0.15352941326358738</c:v>
                </c:pt>
                <c:pt idx="162">
                  <c:v>0.13041666732169688</c:v>
                </c:pt>
                <c:pt idx="163">
                  <c:v>0.10650000022724271</c:v>
                </c:pt>
                <c:pt idx="164">
                  <c:v>3.0799999684095383E-2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4596720"/>
        <c:axId val="444597504"/>
      </c:scatterChart>
      <c:valAx>
        <c:axId val="44459672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en-US"/>
          </a:p>
        </c:txPr>
        <c:crossAx val="444597504"/>
        <c:crosses val="autoZero"/>
        <c:crossBetween val="midCat"/>
      </c:valAx>
      <c:valAx>
        <c:axId val="444597504"/>
        <c:scaling>
          <c:orientation val="minMax"/>
          <c:max val="0.70000000000000007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4445967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Average agricultural land</a:t>
            </a:r>
            <a:r>
              <a:rPr lang="en-US" baseline="0" dirty="0" smtClean="0"/>
              <a:t> area </a:t>
            </a:r>
            <a:r>
              <a:rPr lang="en-US" dirty="0" smtClean="0"/>
              <a:t>(m</a:t>
            </a:r>
            <a:r>
              <a:rPr lang="en-US" baseline="30000" dirty="0" smtClean="0"/>
              <a:t>2</a:t>
            </a:r>
            <a:r>
              <a:rPr lang="en-US" dirty="0" smtClean="0"/>
              <a:t>/</a:t>
            </a:r>
            <a:r>
              <a:rPr lang="en-US" dirty="0" err="1" smtClean="0"/>
              <a:t>houshold</a:t>
            </a:r>
            <a:r>
              <a:rPr lang="en-US" dirty="0" smtClean="0"/>
              <a:t>)</a:t>
            </a:r>
            <a:endParaRPr lang="en-US" dirty="0"/>
          </a:p>
        </c:rich>
      </c:tx>
      <c:layout>
        <c:manualLayout>
          <c:xMode val="edge"/>
          <c:yMode val="edge"/>
          <c:x val="0.14849530961407603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Việt Nam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Sheet1!$B$2:$B$3</c:f>
              <c:numCache>
                <c:formatCode>#,##0</c:formatCode>
                <c:ptCount val="2"/>
                <c:pt idx="0">
                  <c:v>4466</c:v>
                </c:pt>
                <c:pt idx="1">
                  <c:v>4606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302-48AC-B0AE-9462AD625C0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Thái Lan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</c:ext>
            </c:extLst>
          </c:dLbls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Sheet1!$C$2:$C$3</c:f>
              <c:numCache>
                <c:formatCode>#,##0</c:formatCode>
                <c:ptCount val="2"/>
                <c:pt idx="0">
                  <c:v>37100</c:v>
                </c:pt>
                <c:pt idx="1">
                  <c:v>35000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302-48AC-B0AE-9462AD625C0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Trung Quốc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Sheet1!$D$2:$D$3</c:f>
              <c:numCache>
                <c:formatCode>#,##0</c:formatCode>
                <c:ptCount val="2"/>
                <c:pt idx="0">
                  <c:v>7100</c:v>
                </c:pt>
                <c:pt idx="1">
                  <c:v>5500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A302-48AC-B0AE-9462AD625C09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Indonesia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Sheet1!$E$2:$E$3</c:f>
              <c:numCache>
                <c:formatCode>#,##0</c:formatCode>
                <c:ptCount val="2"/>
                <c:pt idx="0">
                  <c:v>4100</c:v>
                </c:pt>
                <c:pt idx="1">
                  <c:v>8900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A302-48AC-B0AE-9462AD625C09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Nhật Bản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Sheet1!$F$2:$F$3</c:f>
              <c:numCache>
                <c:formatCode>#,##0</c:formatCode>
                <c:ptCount val="2"/>
                <c:pt idx="0">
                  <c:v>8800</c:v>
                </c:pt>
                <c:pt idx="1">
                  <c:v>23200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A302-48AC-B0AE-9462AD625C09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Ấn Độ</c:v>
                </c:pt>
              </c:strCache>
            </c:strRef>
          </c:tx>
          <c:invertIfNegative val="0"/>
          <c:cat>
            <c:numRef>
              <c:f>Sheet1!$A$2:$A$3</c:f>
              <c:numCache>
                <c:formatCode>General</c:formatCode>
                <c:ptCount val="2"/>
                <c:pt idx="0">
                  <c:v>2004</c:v>
                </c:pt>
                <c:pt idx="1">
                  <c:v>2014</c:v>
                </c:pt>
              </c:numCache>
            </c:numRef>
          </c:cat>
          <c:val>
            <c:numRef>
              <c:f>Sheet1!$G$2:$G$3</c:f>
              <c:numCache>
                <c:formatCode>#,##0</c:formatCode>
                <c:ptCount val="2"/>
                <c:pt idx="0">
                  <c:v>13300</c:v>
                </c:pt>
                <c:pt idx="1">
                  <c:v>12300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A302-48AC-B0AE-9462AD625C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7638056"/>
        <c:axId val="507638448"/>
      </c:barChart>
      <c:catAx>
        <c:axId val="507638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507638448"/>
        <c:crosses val="autoZero"/>
        <c:auto val="1"/>
        <c:lblAlgn val="ctr"/>
        <c:lblOffset val="100"/>
        <c:noMultiLvlLbl val="0"/>
      </c:catAx>
      <c:valAx>
        <c:axId val="507638448"/>
        <c:scaling>
          <c:orientation val="minMax"/>
        </c:scaling>
        <c:delete val="1"/>
        <c:axPos val="l"/>
        <c:numFmt formatCode="#,##0" sourceLinked="1"/>
        <c:majorTickMark val="out"/>
        <c:minorTickMark val="none"/>
        <c:tickLblPos val="nextTo"/>
        <c:crossAx val="5076380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4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'Agr GDP growth'!$C$6</c:f>
              <c:strCache>
                <c:ptCount val="1"/>
                <c:pt idx="0">
                  <c:v>China</c:v>
                </c:pt>
              </c:strCache>
            </c:strRef>
          </c:tx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growth'!$C$7:$C$36</c:f>
              <c:numCache>
                <c:formatCode>General</c:formatCode>
                <c:ptCount val="30"/>
                <c:pt idx="1">
                  <c:v>4.7</c:v>
                </c:pt>
                <c:pt idx="2">
                  <c:v>2.5</c:v>
                </c:pt>
                <c:pt idx="3">
                  <c:v>3.1</c:v>
                </c:pt>
                <c:pt idx="4" formatCode="0.0">
                  <c:v>7.3</c:v>
                </c:pt>
                <c:pt idx="5" formatCode="0.0">
                  <c:v>2.4</c:v>
                </c:pt>
                <c:pt idx="6" formatCode="0.0">
                  <c:v>4.6999999999999709</c:v>
                </c:pt>
                <c:pt idx="7" formatCode="0.0">
                  <c:v>4.7000000000000384</c:v>
                </c:pt>
                <c:pt idx="8" formatCode="0.0">
                  <c:v>4</c:v>
                </c:pt>
                <c:pt idx="9" formatCode="0.0">
                  <c:v>5</c:v>
                </c:pt>
                <c:pt idx="10" formatCode="0.0">
                  <c:v>5.0999999999999925</c:v>
                </c:pt>
                <c:pt idx="11" formatCode="0.0">
                  <c:v>3.499999999999992</c:v>
                </c:pt>
                <c:pt idx="12" formatCode="0.0">
                  <c:v>3.499999999999992</c:v>
                </c:pt>
                <c:pt idx="13" formatCode="0.0">
                  <c:v>2.8</c:v>
                </c:pt>
                <c:pt idx="14" formatCode="0.0">
                  <c:v>2.4</c:v>
                </c:pt>
                <c:pt idx="15" formatCode="0.0">
                  <c:v>2.8</c:v>
                </c:pt>
                <c:pt idx="16" formatCode="0.0">
                  <c:v>2.9</c:v>
                </c:pt>
                <c:pt idx="17" formatCode="0.0">
                  <c:v>2.5</c:v>
                </c:pt>
                <c:pt idx="18" formatCode="0.0">
                  <c:v>6.3</c:v>
                </c:pt>
                <c:pt idx="19" formatCode="0.0">
                  <c:v>5.2</c:v>
                </c:pt>
                <c:pt idx="20" formatCode="0.0">
                  <c:v>5</c:v>
                </c:pt>
                <c:pt idx="21" formatCode="0.0">
                  <c:v>3.7</c:v>
                </c:pt>
                <c:pt idx="22" formatCode="0.0">
                  <c:v>5.4</c:v>
                </c:pt>
                <c:pt idx="23" formatCode="0.0">
                  <c:v>4.2</c:v>
                </c:pt>
                <c:pt idx="24" formatCode="0.0">
                  <c:v>4.3</c:v>
                </c:pt>
                <c:pt idx="25" formatCode="0.0;\-0.0">
                  <c:v>4.3</c:v>
                </c:pt>
                <c:pt idx="26" formatCode="0.0;\-0.0">
                  <c:v>4.5</c:v>
                </c:pt>
                <c:pt idx="27" formatCode="0.0;\-0.0">
                  <c:v>4</c:v>
                </c:pt>
                <c:pt idx="28">
                  <c:v>4.2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681-4E0E-B5F5-DDAD391685CD}"/>
            </c:ext>
          </c:extLst>
        </c:ser>
        <c:ser>
          <c:idx val="1"/>
          <c:order val="1"/>
          <c:tx>
            <c:strRef>
              <c:f>'Agr GDP growth'!$D$6</c:f>
              <c:strCache>
                <c:ptCount val="1"/>
                <c:pt idx="0">
                  <c:v>Malaysia</c:v>
                </c:pt>
              </c:strCache>
            </c:strRef>
          </c:tx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growth'!$D$7:$D$36</c:f>
              <c:numCache>
                <c:formatCode>General</c:formatCode>
                <c:ptCount val="30"/>
                <c:pt idx="0">
                  <c:v>4.2</c:v>
                </c:pt>
                <c:pt idx="1">
                  <c:v>7</c:v>
                </c:pt>
                <c:pt idx="2">
                  <c:v>2.7</c:v>
                </c:pt>
                <c:pt idx="3">
                  <c:v>4.8</c:v>
                </c:pt>
                <c:pt idx="4" formatCode="0.0">
                  <c:v>-0.61441000000000001</c:v>
                </c:pt>
                <c:pt idx="5" formatCode="0.0">
                  <c:v>-9.2440000000000008E-2</c:v>
                </c:pt>
                <c:pt idx="6" formatCode="0.0">
                  <c:v>6.8586600000000004</c:v>
                </c:pt>
                <c:pt idx="7" formatCode="0.0">
                  <c:v>-3.1388699999999994</c:v>
                </c:pt>
                <c:pt idx="8" formatCode="0.0">
                  <c:v>-1.8940699999999999</c:v>
                </c:pt>
                <c:pt idx="9" formatCode="0.0">
                  <c:v>-2.5343100000000001</c:v>
                </c:pt>
                <c:pt idx="10" formatCode="0.0">
                  <c:v>4.5343</c:v>
                </c:pt>
                <c:pt idx="11" formatCode="0.0">
                  <c:v>0.67077000000000009</c:v>
                </c:pt>
                <c:pt idx="12" formatCode="0.0">
                  <c:v>-2.7651300000000005</c:v>
                </c:pt>
                <c:pt idx="13" formatCode="0.0">
                  <c:v>0.4796700000000001</c:v>
                </c:pt>
                <c:pt idx="14" formatCode="0.0">
                  <c:v>6.0582000000000003</c:v>
                </c:pt>
                <c:pt idx="15" formatCode="0.0">
                  <c:v>-0.17294000000000004</c:v>
                </c:pt>
                <c:pt idx="16" formatCode="0.0">
                  <c:v>2.8665799999999995</c:v>
                </c:pt>
                <c:pt idx="17" formatCode="0.0">
                  <c:v>6.0309499999999998</c:v>
                </c:pt>
                <c:pt idx="18" formatCode="0.0">
                  <c:v>4.6749999999999989</c:v>
                </c:pt>
                <c:pt idx="19" formatCode="0.0">
                  <c:v>2.5938300000000001</c:v>
                </c:pt>
                <c:pt idx="20" formatCode="0.0">
                  <c:v>5.8358600000000003</c:v>
                </c:pt>
                <c:pt idx="21" formatCode="0.0">
                  <c:v>1.3779899999999998</c:v>
                </c:pt>
                <c:pt idx="22" formatCode="0.0">
                  <c:v>3.8349799999999994</c:v>
                </c:pt>
                <c:pt idx="23" formatCode="0.0">
                  <c:v>5.3960000000000008E-2</c:v>
                </c:pt>
                <c:pt idx="24" formatCode="0.0">
                  <c:v>2.3969799999999997</c:v>
                </c:pt>
                <c:pt idx="25" formatCode="#,##0.0">
                  <c:v>6.8</c:v>
                </c:pt>
                <c:pt idx="26" formatCode="#,##0.0">
                  <c:v>1</c:v>
                </c:pt>
                <c:pt idx="27" formatCode="#,##0.0">
                  <c:v>1.985325369661979</c:v>
                </c:pt>
                <c:pt idx="28" formatCode="#,##0.0">
                  <c:v>2.1</c:v>
                </c:pt>
                <c:pt idx="29" formatCode="0.0">
                  <c:v>1.1724627090229094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681-4E0E-B5F5-DDAD391685CD}"/>
            </c:ext>
          </c:extLst>
        </c:ser>
        <c:ser>
          <c:idx val="2"/>
          <c:order val="2"/>
          <c:tx>
            <c:strRef>
              <c:f>'Agr GDP growth'!$E$6</c:f>
              <c:strCache>
                <c:ptCount val="1"/>
                <c:pt idx="0">
                  <c:v>Philippines</c:v>
                </c:pt>
              </c:strCache>
            </c:strRef>
          </c:tx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growth'!$E$7:$E$36</c:f>
              <c:numCache>
                <c:formatCode>General</c:formatCode>
                <c:ptCount val="30"/>
                <c:pt idx="0">
                  <c:v>3.7</c:v>
                </c:pt>
                <c:pt idx="1">
                  <c:v>3.7</c:v>
                </c:pt>
                <c:pt idx="2">
                  <c:v>3.2</c:v>
                </c:pt>
                <c:pt idx="3">
                  <c:v>3</c:v>
                </c:pt>
                <c:pt idx="4" formatCode="0.0">
                  <c:v>0.48000000000000004</c:v>
                </c:pt>
                <c:pt idx="5" formatCode="0.0">
                  <c:v>1.37</c:v>
                </c:pt>
                <c:pt idx="6" formatCode="0.0">
                  <c:v>0.39000000000000007</c:v>
                </c:pt>
                <c:pt idx="7" formatCode="0.0">
                  <c:v>2.13</c:v>
                </c:pt>
                <c:pt idx="8" formatCode="0.0">
                  <c:v>2.6</c:v>
                </c:pt>
                <c:pt idx="9" formatCode="0.0">
                  <c:v>0.85000000000000009</c:v>
                </c:pt>
                <c:pt idx="10" formatCode="0.0">
                  <c:v>3.82</c:v>
                </c:pt>
                <c:pt idx="11" formatCode="0.0">
                  <c:v>3.09</c:v>
                </c:pt>
                <c:pt idx="12" formatCode="0.0">
                  <c:v>-6.38</c:v>
                </c:pt>
                <c:pt idx="13" formatCode="0.0">
                  <c:v>6.5236299999999998</c:v>
                </c:pt>
                <c:pt idx="14" formatCode="0.0">
                  <c:v>3.38442</c:v>
                </c:pt>
                <c:pt idx="15" formatCode="0.0">
                  <c:v>3.4435600000000002</c:v>
                </c:pt>
                <c:pt idx="16" formatCode="0.0">
                  <c:v>3.3201999999999998</c:v>
                </c:pt>
                <c:pt idx="17" formatCode="0.0">
                  <c:v>4.6698799999999991</c:v>
                </c:pt>
                <c:pt idx="18" formatCode="0.0">
                  <c:v>4.3182999999999998</c:v>
                </c:pt>
                <c:pt idx="19" formatCode="0.0">
                  <c:v>2.2442000000000002</c:v>
                </c:pt>
                <c:pt idx="20" formatCode="0.0">
                  <c:v>3.6415999999999999</c:v>
                </c:pt>
                <c:pt idx="21" formatCode="0.0">
                  <c:v>4.7261600000000001</c:v>
                </c:pt>
                <c:pt idx="22" formatCode="0.0">
                  <c:v>3.2212200000000002</c:v>
                </c:pt>
                <c:pt idx="23" formatCode="0.0">
                  <c:v>-0.71886000000000005</c:v>
                </c:pt>
                <c:pt idx="24" formatCode="0.0">
                  <c:v>-0.16252</c:v>
                </c:pt>
                <c:pt idx="25" formatCode="0.0;\-0.0">
                  <c:v>2.5910499999999996</c:v>
                </c:pt>
                <c:pt idx="26" formatCode="0.0;\-0.0">
                  <c:v>2.8097999999999996</c:v>
                </c:pt>
                <c:pt idx="27" formatCode="0.0;\-0.0">
                  <c:v>1.0993899999999999</c:v>
                </c:pt>
                <c:pt idx="28" formatCode="#,##0.0">
                  <c:v>1.7</c:v>
                </c:pt>
                <c:pt idx="29">
                  <c:v>0.1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681-4E0E-B5F5-DDAD391685CD}"/>
            </c:ext>
          </c:extLst>
        </c:ser>
        <c:ser>
          <c:idx val="3"/>
          <c:order val="3"/>
          <c:tx>
            <c:strRef>
              <c:f>'Agr GDP growth'!$F$6</c:f>
              <c:strCache>
                <c:ptCount val="1"/>
                <c:pt idx="0">
                  <c:v>Thailand</c:v>
                </c:pt>
              </c:strCache>
            </c:strRef>
          </c:tx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growth'!$F$7:$F$36</c:f>
              <c:numCache>
                <c:formatCode>General</c:formatCode>
                <c:ptCount val="30"/>
                <c:pt idx="0">
                  <c:v>0.4</c:v>
                </c:pt>
                <c:pt idx="1">
                  <c:v>0.1</c:v>
                </c:pt>
                <c:pt idx="2">
                  <c:v>10.5</c:v>
                </c:pt>
                <c:pt idx="3">
                  <c:v>9.6</c:v>
                </c:pt>
                <c:pt idx="4" formatCode="0.0">
                  <c:v>-4.6867147077221176</c:v>
                </c:pt>
                <c:pt idx="5" formatCode="0.0">
                  <c:v>7.2581532356879697</c:v>
                </c:pt>
                <c:pt idx="6" formatCode="0.0">
                  <c:v>4.7877909033033914</c:v>
                </c:pt>
                <c:pt idx="7" formatCode="0.0">
                  <c:v>-13.89611748465118</c:v>
                </c:pt>
                <c:pt idx="8" formatCode="0.0">
                  <c:v>4.228438374636422</c:v>
                </c:pt>
                <c:pt idx="9" formatCode="0.0">
                  <c:v>4.0230468647162612</c:v>
                </c:pt>
                <c:pt idx="10" formatCode="0.0">
                  <c:v>4.4289381394844396</c:v>
                </c:pt>
                <c:pt idx="11" formatCode="0.0">
                  <c:v>-0.69484835895303754</c:v>
                </c:pt>
                <c:pt idx="12" formatCode="0.0">
                  <c:v>-1.47367980671681</c:v>
                </c:pt>
                <c:pt idx="13" formatCode="0.0">
                  <c:v>2.3254991047606977</c:v>
                </c:pt>
                <c:pt idx="14" formatCode="0.0">
                  <c:v>6.8002200000000004</c:v>
                </c:pt>
                <c:pt idx="15" formatCode="0.0">
                  <c:v>3.0838399999999999</c:v>
                </c:pt>
                <c:pt idx="16" formatCode="0.0">
                  <c:v>0.12373000000000003</c:v>
                </c:pt>
                <c:pt idx="17" formatCode="0.0">
                  <c:v>11.944389999999999</c:v>
                </c:pt>
                <c:pt idx="18" formatCode="0.0">
                  <c:v>-1.11083</c:v>
                </c:pt>
                <c:pt idx="19" formatCode="0.0">
                  <c:v>-5.1490000000000008E-2</c:v>
                </c:pt>
                <c:pt idx="20" formatCode="0.0">
                  <c:v>3.9313499999999997</c:v>
                </c:pt>
                <c:pt idx="21" formatCode="0.0">
                  <c:v>1.8956500000000001</c:v>
                </c:pt>
                <c:pt idx="22" formatCode="0.0">
                  <c:v>2.9325299999999994</c:v>
                </c:pt>
                <c:pt idx="23" formatCode="0.0;\-0.0">
                  <c:v>-0.24210000000000001</c:v>
                </c:pt>
                <c:pt idx="24" formatCode="0.0;\-0.0">
                  <c:v>-0.43021000000000004</c:v>
                </c:pt>
                <c:pt idx="25" formatCode="0.0;\-0.0">
                  <c:v>6.29535</c:v>
                </c:pt>
                <c:pt idx="26" formatCode="0.0">
                  <c:v>3.38123</c:v>
                </c:pt>
                <c:pt idx="27" formatCode="0.0">
                  <c:v>0.35028000000000004</c:v>
                </c:pt>
                <c:pt idx="28" formatCode="0.0">
                  <c:v>0.25368000000000002</c:v>
                </c:pt>
                <c:pt idx="29">
                  <c:v>-3.8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681-4E0E-B5F5-DDAD391685CD}"/>
            </c:ext>
          </c:extLst>
        </c:ser>
        <c:ser>
          <c:idx val="4"/>
          <c:order val="4"/>
          <c:tx>
            <c:strRef>
              <c:f>'Agr GDP growth'!$G$6</c:f>
              <c:strCache>
                <c:ptCount val="1"/>
                <c:pt idx="0">
                  <c:v>Vietnam</c:v>
                </c:pt>
              </c:strCache>
            </c:strRef>
          </c:tx>
          <c:spPr>
            <a:ln w="57150">
              <a:solidFill>
                <a:srgbClr val="FF0000"/>
              </a:solidFill>
            </a:ln>
          </c:spPr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growth'!$G$7:$G$36</c:f>
              <c:numCache>
                <c:formatCode>0.0</c:formatCode>
                <c:ptCount val="30"/>
                <c:pt idx="0">
                  <c:v>3</c:v>
                </c:pt>
                <c:pt idx="1">
                  <c:v>-1.1000000000000001</c:v>
                </c:pt>
                <c:pt idx="2">
                  <c:v>3.6</c:v>
                </c:pt>
                <c:pt idx="3">
                  <c:v>7</c:v>
                </c:pt>
                <c:pt idx="4">
                  <c:v>0.9954599999999999</c:v>
                </c:pt>
                <c:pt idx="5">
                  <c:v>2.1760399999999995</c:v>
                </c:pt>
                <c:pt idx="6">
                  <c:v>6.8783899999999996</c:v>
                </c:pt>
                <c:pt idx="7">
                  <c:v>3.2789000000000001</c:v>
                </c:pt>
                <c:pt idx="8">
                  <c:v>3.3668999999999993</c:v>
                </c:pt>
                <c:pt idx="9">
                  <c:v>4.8010900000000003</c:v>
                </c:pt>
                <c:pt idx="10">
                  <c:v>4.3999299999999995</c:v>
                </c:pt>
                <c:pt idx="11">
                  <c:v>4.3264799999999992</c:v>
                </c:pt>
                <c:pt idx="12">
                  <c:v>3.5262499999999997</c:v>
                </c:pt>
                <c:pt idx="13">
                  <c:v>5.2362400000000004</c:v>
                </c:pt>
                <c:pt idx="14">
                  <c:v>4.6324899999999989</c:v>
                </c:pt>
                <c:pt idx="15">
                  <c:v>2.9836999999999998</c:v>
                </c:pt>
                <c:pt idx="16">
                  <c:v>4.166339999999999</c:v>
                </c:pt>
                <c:pt idx="17">
                  <c:v>3.62175</c:v>
                </c:pt>
                <c:pt idx="18">
                  <c:v>4.3625999999999987</c:v>
                </c:pt>
                <c:pt idx="19">
                  <c:v>4.1891600000000002</c:v>
                </c:pt>
                <c:pt idx="20">
                  <c:v>3.7980900000000002</c:v>
                </c:pt>
                <c:pt idx="21">
                  <c:v>3.9553999999999996</c:v>
                </c:pt>
                <c:pt idx="22">
                  <c:v>4.6921499999999989</c:v>
                </c:pt>
                <c:pt idx="23">
                  <c:v>1.90985</c:v>
                </c:pt>
                <c:pt idx="24">
                  <c:v>3.2911600000000001</c:v>
                </c:pt>
                <c:pt idx="25">
                  <c:v>4.0231299999999992</c:v>
                </c:pt>
                <c:pt idx="26">
                  <c:v>2.68066</c:v>
                </c:pt>
                <c:pt idx="27">
                  <c:v>2.6391</c:v>
                </c:pt>
                <c:pt idx="28">
                  <c:v>3.4948299999999994</c:v>
                </c:pt>
                <c:pt idx="29">
                  <c:v>2.4082327596704549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681-4E0E-B5F5-DDAD391685CD}"/>
            </c:ext>
          </c:extLst>
        </c:ser>
        <c:ser>
          <c:idx val="5"/>
          <c:order val="5"/>
          <c:tx>
            <c:strRef>
              <c:f>'Agr GDP growth'!$H$6</c:f>
              <c:strCache>
                <c:ptCount val="1"/>
                <c:pt idx="0">
                  <c:v>Indonesia</c:v>
                </c:pt>
              </c:strCache>
            </c:strRef>
          </c:tx>
          <c:marker>
            <c:symbol val="none"/>
          </c:marker>
          <c:cat>
            <c:numRef>
              <c:f>'Agr GDP growth'!$B$7:$B$36</c:f>
              <c:numCache>
                <c:formatCode>General</c:formatCode>
                <c:ptCount val="30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</c:numCache>
            </c:numRef>
          </c:cat>
          <c:val>
            <c:numRef>
              <c:f>'Agr GDP growth'!$H$7:$H$36</c:f>
              <c:numCache>
                <c:formatCode>General</c:formatCode>
                <c:ptCount val="30"/>
                <c:pt idx="0">
                  <c:v>2.6</c:v>
                </c:pt>
                <c:pt idx="1">
                  <c:v>2.1</c:v>
                </c:pt>
                <c:pt idx="2">
                  <c:v>4.9000000000000004</c:v>
                </c:pt>
                <c:pt idx="3">
                  <c:v>4.9000000000000004</c:v>
                </c:pt>
                <c:pt idx="4" formatCode="0.0">
                  <c:v>3.07</c:v>
                </c:pt>
                <c:pt idx="5" formatCode="0.0">
                  <c:v>2.88</c:v>
                </c:pt>
                <c:pt idx="6" formatCode="0.0">
                  <c:v>6.26</c:v>
                </c:pt>
                <c:pt idx="7" formatCode="0.0">
                  <c:v>1.6600000000000001</c:v>
                </c:pt>
                <c:pt idx="8" formatCode="0.0">
                  <c:v>0.56000000000000005</c:v>
                </c:pt>
                <c:pt idx="9" formatCode="0.0">
                  <c:v>4.38</c:v>
                </c:pt>
                <c:pt idx="10" formatCode="0.0">
                  <c:v>3.14</c:v>
                </c:pt>
                <c:pt idx="11" formatCode="0.0">
                  <c:v>1</c:v>
                </c:pt>
                <c:pt idx="12" formatCode="0.0">
                  <c:v>-1.33</c:v>
                </c:pt>
                <c:pt idx="13" formatCode="0.0">
                  <c:v>2.16</c:v>
                </c:pt>
                <c:pt idx="14" formatCode="0.0">
                  <c:v>1.8833599999999999</c:v>
                </c:pt>
                <c:pt idx="15" formatCode="0.0">
                  <c:v>3.2560199999999995</c:v>
                </c:pt>
                <c:pt idx="16" formatCode="0.0">
                  <c:v>3.4489899999999998</c:v>
                </c:pt>
                <c:pt idx="17" formatCode="0.0">
                  <c:v>3.7881200000000006</c:v>
                </c:pt>
                <c:pt idx="18" formatCode="0.0">
                  <c:v>2.8189099999999994</c:v>
                </c:pt>
                <c:pt idx="19" formatCode="0.0;\-0.0">
                  <c:v>2.7180800000000001</c:v>
                </c:pt>
                <c:pt idx="20" formatCode="0.0;\-0.0">
                  <c:v>3.3563299999999994</c:v>
                </c:pt>
                <c:pt idx="21" formatCode="0.0;\-0.0">
                  <c:v>3.4704299999999995</c:v>
                </c:pt>
                <c:pt idx="22" formatCode="0.0;\-0.0">
                  <c:v>4.8284899999999995</c:v>
                </c:pt>
                <c:pt idx="23" formatCode="0.0;\-0.0">
                  <c:v>3.9578199999999994</c:v>
                </c:pt>
                <c:pt idx="24" formatCode="0.0;\-0.0">
                  <c:v>3.0056699999999994</c:v>
                </c:pt>
                <c:pt idx="25" formatCode="0.0;\-0.0">
                  <c:v>3.9469499999999997</c:v>
                </c:pt>
                <c:pt idx="26" formatCode="0.0;\-0.0">
                  <c:v>4.5865099999999996</c:v>
                </c:pt>
                <c:pt idx="27" formatCode="0.0;\-0.0">
                  <c:v>4.2042900000000003</c:v>
                </c:pt>
                <c:pt idx="28" formatCode="0.0">
                  <c:v>4.1828499999999993</c:v>
                </c:pt>
                <c:pt idx="29" formatCode="0.0">
                  <c:v>4.0214331890796604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5-6681-4E0E-B5F5-DDAD391685C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44589664"/>
        <c:axId val="444593192"/>
      </c:lineChart>
      <c:catAx>
        <c:axId val="44458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44593192"/>
        <c:crosses val="autoZero"/>
        <c:auto val="1"/>
        <c:lblAlgn val="ctr"/>
        <c:lblOffset val="100"/>
        <c:noMultiLvlLbl val="0"/>
      </c:catAx>
      <c:valAx>
        <c:axId val="444593192"/>
        <c:scaling>
          <c:orientation val="minMax"/>
          <c:max val="15"/>
          <c:min val="-15"/>
        </c:scaling>
        <c:delete val="0"/>
        <c:axPos val="l"/>
        <c:numFmt formatCode="General" sourceLinked="1"/>
        <c:majorTickMark val="none"/>
        <c:minorTickMark val="none"/>
        <c:tickLblPos val="nextTo"/>
        <c:crossAx val="44458966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spPr>
    <a:solidFill>
      <a:sysClr val="window" lastClr="FFFFFF"/>
    </a:solidFill>
    <a:ln w="6350" cap="flat" cmpd="sng" algn="ctr">
      <a:noFill/>
      <a:prstDash val="solid"/>
    </a:ln>
    <a:effectLst/>
  </c:spPr>
  <c:txPr>
    <a:bodyPr/>
    <a:lstStyle/>
    <a:p>
      <a:pPr>
        <a:defRPr sz="1200">
          <a:solidFill>
            <a:sysClr val="windowText" lastClr="000000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099518810148712E-2"/>
          <c:y val="4.7386207892423489E-2"/>
          <c:w val="0.88334492563429567"/>
          <c:h val="0.877768516946898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'[Macro Data 0704.xlsx]XNK NN'!$G$120</c:f>
              <c:strCache>
                <c:ptCount val="1"/>
                <c:pt idx="0">
                  <c:v>Cả nước</c:v>
                </c:pt>
              </c:strCache>
            </c:strRef>
          </c:tx>
          <c:invertIfNegative val="0"/>
          <c:cat>
            <c:strRef>
              <c:f>'[Macro Data 0704.xlsx]XNK NN'!$F$121:$F$136</c:f>
              <c:strCache>
                <c:ptCount val="1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2016*</c:v>
                </c:pt>
              </c:strCache>
            </c:strRef>
          </c:cat>
          <c:val>
            <c:numRef>
              <c:f>'[Macro Data 0704.xlsx]XNK NN'!$G$121:$G$136</c:f>
              <c:numCache>
                <c:formatCode>General</c:formatCode>
                <c:ptCount val="16"/>
                <c:pt idx="0">
                  <c:v>-1.1887999999999987</c:v>
                </c:pt>
                <c:pt idx="1">
                  <c:v>-3.0395000000000003</c:v>
                </c:pt>
                <c:pt idx="2">
                  <c:v>-5.1065000000000005</c:v>
                </c:pt>
                <c:pt idx="3">
                  <c:v>-5.4837999999999987</c:v>
                </c:pt>
                <c:pt idx="4">
                  <c:v>-4.3140000000000001</c:v>
                </c:pt>
                <c:pt idx="5">
                  <c:v>-5.0649000000000015</c:v>
                </c:pt>
                <c:pt idx="6">
                  <c:v>-14.203299999999999</c:v>
                </c:pt>
                <c:pt idx="7">
                  <c:v>-18.028700000000008</c:v>
                </c:pt>
                <c:pt idx="8">
                  <c:v>-12.852500000000006</c:v>
                </c:pt>
                <c:pt idx="9">
                  <c:v>-12.601900000000001</c:v>
                </c:pt>
                <c:pt idx="10">
                  <c:v>-9.8442000000000007</c:v>
                </c:pt>
                <c:pt idx="11">
                  <c:v>0.29999999999999716</c:v>
                </c:pt>
                <c:pt idx="12">
                  <c:v>0.89999999999997726</c:v>
                </c:pt>
                <c:pt idx="13">
                  <c:v>2.1377999999999702</c:v>
                </c:pt>
                <c:pt idx="14">
                  <c:v>5.8000000000000114</c:v>
                </c:pt>
                <c:pt idx="15">
                  <c:v>2.6881362000000308</c:v>
                </c:pt>
              </c:numCache>
            </c:numRef>
          </c:val>
        </c:ser>
        <c:ser>
          <c:idx val="1"/>
          <c:order val="1"/>
          <c:tx>
            <c:strRef>
              <c:f>'[Macro Data 0704.xlsx]XNK NN'!$H$120</c:f>
              <c:strCache>
                <c:ptCount val="1"/>
                <c:pt idx="0">
                  <c:v>Ngành nông nghiệp</c:v>
                </c:pt>
              </c:strCache>
            </c:strRef>
          </c:tx>
          <c:invertIfNegative val="0"/>
          <c:cat>
            <c:strRef>
              <c:f>'[Macro Data 0704.xlsx]XNK NN'!$F$121:$F$136</c:f>
              <c:strCache>
                <c:ptCount val="16"/>
                <c:pt idx="0">
                  <c:v>2001</c:v>
                </c:pt>
                <c:pt idx="1">
                  <c:v>2002</c:v>
                </c:pt>
                <c:pt idx="2">
                  <c:v>2003</c:v>
                </c:pt>
                <c:pt idx="3">
                  <c:v>2004</c:v>
                </c:pt>
                <c:pt idx="4">
                  <c:v>2005</c:v>
                </c:pt>
                <c:pt idx="5">
                  <c:v>2006</c:v>
                </c:pt>
                <c:pt idx="6">
                  <c:v>2007</c:v>
                </c:pt>
                <c:pt idx="7">
                  <c:v>2008</c:v>
                </c:pt>
                <c:pt idx="8">
                  <c:v>2009</c:v>
                </c:pt>
                <c:pt idx="9">
                  <c:v>2010</c:v>
                </c:pt>
                <c:pt idx="10">
                  <c:v>2011</c:v>
                </c:pt>
                <c:pt idx="11">
                  <c:v>2012</c:v>
                </c:pt>
                <c:pt idx="12">
                  <c:v>2013</c:v>
                </c:pt>
                <c:pt idx="13">
                  <c:v>2014</c:v>
                </c:pt>
                <c:pt idx="14">
                  <c:v>2015</c:v>
                </c:pt>
                <c:pt idx="15">
                  <c:v>2016*</c:v>
                </c:pt>
              </c:strCache>
            </c:strRef>
          </c:cat>
          <c:val>
            <c:numRef>
              <c:f>'[Macro Data 0704.xlsx]XNK NN'!$H$121:$H$136</c:f>
              <c:numCache>
                <c:formatCode>General</c:formatCode>
                <c:ptCount val="16"/>
                <c:pt idx="0">
                  <c:v>1.7372836500000006</c:v>
                </c:pt>
                <c:pt idx="1">
                  <c:v>3.3747495250000004</c:v>
                </c:pt>
                <c:pt idx="2">
                  <c:v>3.6672125319999993</c:v>
                </c:pt>
                <c:pt idx="3">
                  <c:v>4.4310877593000004</c:v>
                </c:pt>
                <c:pt idx="4">
                  <c:v>5.6300328916</c:v>
                </c:pt>
                <c:pt idx="5">
                  <c:v>6.7822291877899996</c:v>
                </c:pt>
                <c:pt idx="6">
                  <c:v>7.44554987202</c:v>
                </c:pt>
                <c:pt idx="7">
                  <c:v>8.9869076439999969</c:v>
                </c:pt>
                <c:pt idx="8">
                  <c:v>7.9388819039999996</c:v>
                </c:pt>
                <c:pt idx="9">
                  <c:v>10.049446145669901</c:v>
                </c:pt>
                <c:pt idx="10">
                  <c:v>13.488551170570501</c:v>
                </c:pt>
                <c:pt idx="11">
                  <c:v>14.812547690301901</c:v>
                </c:pt>
                <c:pt idx="12">
                  <c:v>8.6290000000000013</c:v>
                </c:pt>
                <c:pt idx="13">
                  <c:v>8.536999999999999</c:v>
                </c:pt>
                <c:pt idx="14">
                  <c:v>7.09</c:v>
                </c:pt>
                <c:pt idx="15">
                  <c:v>7.9139999999999979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497921424"/>
        <c:axId val="497928872"/>
      </c:barChart>
      <c:catAx>
        <c:axId val="4979214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497928872"/>
        <c:crosses val="autoZero"/>
        <c:auto val="1"/>
        <c:lblAlgn val="ctr"/>
        <c:lblOffset val="100"/>
        <c:noMultiLvlLbl val="0"/>
      </c:catAx>
      <c:valAx>
        <c:axId val="49792887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crossAx val="497921424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 sz="10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Agribusiness GDP/Primary Agriculture GDP, 2011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final!$U$20:$U$29</c:f>
              <c:strCache>
                <c:ptCount val="10"/>
                <c:pt idx="0">
                  <c:v>India</c:v>
                </c:pt>
                <c:pt idx="1">
                  <c:v>Sri Lanka</c:v>
                </c:pt>
                <c:pt idx="2">
                  <c:v>Vietnam</c:v>
                </c:pt>
                <c:pt idx="3">
                  <c:v>Argentina</c:v>
                </c:pt>
                <c:pt idx="4">
                  <c:v>Colombia</c:v>
                </c:pt>
                <c:pt idx="5">
                  <c:v>Brazil</c:v>
                </c:pt>
                <c:pt idx="6">
                  <c:v>Chile</c:v>
                </c:pt>
                <c:pt idx="7">
                  <c:v>Thailand</c:v>
                </c:pt>
                <c:pt idx="8">
                  <c:v>Korea</c:v>
                </c:pt>
                <c:pt idx="9">
                  <c:v>Mexico</c:v>
                </c:pt>
              </c:strCache>
            </c:strRef>
          </c:cat>
          <c:val>
            <c:numRef>
              <c:f>final!$V$20:$V$29</c:f>
              <c:numCache>
                <c:formatCode>General</c:formatCode>
                <c:ptCount val="10"/>
                <c:pt idx="0">
                  <c:v>0.64</c:v>
                </c:pt>
                <c:pt idx="1">
                  <c:v>0.85</c:v>
                </c:pt>
                <c:pt idx="2">
                  <c:v>1.1859999999999999</c:v>
                </c:pt>
                <c:pt idx="3">
                  <c:v>1.38</c:v>
                </c:pt>
                <c:pt idx="4">
                  <c:v>1.56</c:v>
                </c:pt>
                <c:pt idx="5">
                  <c:v>1.62</c:v>
                </c:pt>
                <c:pt idx="6">
                  <c:v>1.87</c:v>
                </c:pt>
                <c:pt idx="7">
                  <c:v>1.87</c:v>
                </c:pt>
                <c:pt idx="8">
                  <c:v>2.71</c:v>
                </c:pt>
                <c:pt idx="9">
                  <c:v>3.13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94729104"/>
        <c:axId val="494729496"/>
      </c:barChart>
      <c:catAx>
        <c:axId val="494729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494729496"/>
        <c:crosses val="autoZero"/>
        <c:auto val="1"/>
        <c:lblAlgn val="ctr"/>
        <c:lblOffset val="100"/>
        <c:noMultiLvlLbl val="0"/>
      </c:catAx>
      <c:valAx>
        <c:axId val="4947294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947291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6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'General GDP'!$B$2</c:f>
              <c:strCache>
                <c:ptCount val="1"/>
                <c:pt idx="0">
                  <c:v>General GDP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'General GDP'!$A$3:$A$34</c:f>
              <c:strCache>
                <c:ptCount val="32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Est 2017</c:v>
                </c:pt>
              </c:strCache>
            </c:strRef>
          </c:cat>
          <c:val>
            <c:numRef>
              <c:f>'General GDP'!$B$3:$B$34</c:f>
              <c:numCache>
                <c:formatCode>0</c:formatCode>
                <c:ptCount val="32"/>
                <c:pt idx="0">
                  <c:v>2.8377411091018687</c:v>
                </c:pt>
                <c:pt idx="1">
                  <c:v>3.6313181730760427</c:v>
                </c:pt>
                <c:pt idx="2">
                  <c:v>6.0148116725878005</c:v>
                </c:pt>
                <c:pt idx="3">
                  <c:v>4.6773924641547184</c:v>
                </c:pt>
                <c:pt idx="4">
                  <c:v>5.094329104649959</c:v>
                </c:pt>
                <c:pt idx="5">
                  <c:v>5.8089839961202721</c:v>
                </c:pt>
                <c:pt idx="6">
                  <c:v>8.6998868470429844</c:v>
                </c:pt>
                <c:pt idx="7">
                  <c:v>8.0780329683361654</c:v>
                </c:pt>
                <c:pt idx="8">
                  <c:v>8.8336594673347832</c:v>
                </c:pt>
                <c:pt idx="9">
                  <c:v>9.5404796845418804</c:v>
                </c:pt>
                <c:pt idx="10">
                  <c:v>9.3400215782826344</c:v>
                </c:pt>
                <c:pt idx="11">
                  <c:v>8.1516884671683041</c:v>
                </c:pt>
                <c:pt idx="12">
                  <c:v>5.7648401826484017</c:v>
                </c:pt>
                <c:pt idx="13">
                  <c:v>4.7735858313300303</c:v>
                </c:pt>
                <c:pt idx="14">
                  <c:v>6.787319722794531</c:v>
                </c:pt>
                <c:pt idx="15">
                  <c:v>6.8949010838028828</c:v>
                </c:pt>
                <c:pt idx="16">
                  <c:v>7.0801784401866446</c:v>
                </c:pt>
                <c:pt idx="17">
                  <c:v>7.3408524263600281</c:v>
                </c:pt>
                <c:pt idx="18">
                  <c:v>7.7899251134599483</c:v>
                </c:pt>
                <c:pt idx="19">
                  <c:v>7.5499999999999972</c:v>
                </c:pt>
                <c:pt idx="20">
                  <c:v>6.980000000000004</c:v>
                </c:pt>
                <c:pt idx="21">
                  <c:v>7.1299999999999955</c:v>
                </c:pt>
                <c:pt idx="22">
                  <c:v>5.6599999999999966</c:v>
                </c:pt>
                <c:pt idx="23">
                  <c:v>5.4000000000000057</c:v>
                </c:pt>
                <c:pt idx="24">
                  <c:v>6.4200000000000017</c:v>
                </c:pt>
                <c:pt idx="25">
                  <c:v>6.2399999999999949</c:v>
                </c:pt>
                <c:pt idx="26">
                  <c:v>5.25</c:v>
                </c:pt>
                <c:pt idx="27">
                  <c:v>5.4200000000000017</c:v>
                </c:pt>
                <c:pt idx="28">
                  <c:v>5.980000000000004</c:v>
                </c:pt>
                <c:pt idx="29">
                  <c:v>6.6800000000000068</c:v>
                </c:pt>
                <c:pt idx="30">
                  <c:v>6.21</c:v>
                </c:pt>
                <c:pt idx="31">
                  <c:v>6.81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5452088"/>
        <c:axId val="565471688"/>
      </c:barChart>
      <c:lineChart>
        <c:grouping val="standard"/>
        <c:varyColors val="0"/>
        <c:ser>
          <c:idx val="1"/>
          <c:order val="1"/>
          <c:tx>
            <c:strRef>
              <c:f>'General GDP'!$C$2</c:f>
              <c:strCache>
                <c:ptCount val="1"/>
                <c:pt idx="0">
                  <c:v>Agriculture, Forestry, Fishery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'General GDP'!$A$3:$A$34</c:f>
              <c:strCache>
                <c:ptCount val="32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Est 2017</c:v>
                </c:pt>
              </c:strCache>
            </c:strRef>
          </c:cat>
          <c:val>
            <c:numRef>
              <c:f>'General GDP'!$C$3:$C$34</c:f>
              <c:numCache>
                <c:formatCode>0</c:formatCode>
                <c:ptCount val="32"/>
                <c:pt idx="0">
                  <c:v>2.9865334491746309</c:v>
                </c:pt>
                <c:pt idx="1">
                  <c:v>-1.1415163977644205</c:v>
                </c:pt>
                <c:pt idx="2">
                  <c:v>3.6480972825942022</c:v>
                </c:pt>
                <c:pt idx="3">
                  <c:v>7.0033704685208527</c:v>
                </c:pt>
                <c:pt idx="4">
                  <c:v>0.99545552910625412</c:v>
                </c:pt>
                <c:pt idx="5">
                  <c:v>2.176035045115825</c:v>
                </c:pt>
                <c:pt idx="6">
                  <c:v>6.8783931775287188</c:v>
                </c:pt>
                <c:pt idx="7">
                  <c:v>3.278902962785323</c:v>
                </c:pt>
                <c:pt idx="8">
                  <c:v>3.366896755535854</c:v>
                </c:pt>
                <c:pt idx="9">
                  <c:v>4.8010945923868649</c:v>
                </c:pt>
                <c:pt idx="10">
                  <c:v>4.3999298505426836</c:v>
                </c:pt>
                <c:pt idx="11">
                  <c:v>4.3264833790619104</c:v>
                </c:pt>
                <c:pt idx="12">
                  <c:v>3.5262545844887736</c:v>
                </c:pt>
                <c:pt idx="13">
                  <c:v>5.2345073099920505</c:v>
                </c:pt>
                <c:pt idx="14">
                  <c:v>4.6342064208884137</c:v>
                </c:pt>
                <c:pt idx="15">
                  <c:v>2.9835051869987601</c:v>
                </c:pt>
                <c:pt idx="16">
                  <c:v>4.1665396689932637</c:v>
                </c:pt>
                <c:pt idx="17">
                  <c:v>3.6209620786516856</c:v>
                </c:pt>
                <c:pt idx="18">
                  <c:v>4.3627430217290017</c:v>
                </c:pt>
                <c:pt idx="19">
                  <c:v>4.1899999999999977</c:v>
                </c:pt>
                <c:pt idx="20">
                  <c:v>3.7999999999999972</c:v>
                </c:pt>
                <c:pt idx="21">
                  <c:v>3.9599999999999937</c:v>
                </c:pt>
                <c:pt idx="22">
                  <c:v>4.6899999999999977</c:v>
                </c:pt>
                <c:pt idx="23">
                  <c:v>1.9099999999999966</c:v>
                </c:pt>
                <c:pt idx="24">
                  <c:v>3.2900000000000063</c:v>
                </c:pt>
                <c:pt idx="25">
                  <c:v>4.230000000000004</c:v>
                </c:pt>
                <c:pt idx="26">
                  <c:v>2.9200000000000017</c:v>
                </c:pt>
                <c:pt idx="27">
                  <c:v>2.6299999999999955</c:v>
                </c:pt>
                <c:pt idx="28">
                  <c:v>3.4399999999999977</c:v>
                </c:pt>
                <c:pt idx="29">
                  <c:v>2.4099999999999966</c:v>
                </c:pt>
                <c:pt idx="30">
                  <c:v>1.36</c:v>
                </c:pt>
                <c:pt idx="31">
                  <c:v>2.9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'General GDP'!$D$2</c:f>
              <c:strCache>
                <c:ptCount val="1"/>
                <c:pt idx="0">
                  <c:v>Industry construction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'General GDP'!$A$3:$A$34</c:f>
              <c:strCache>
                <c:ptCount val="32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Est 2017</c:v>
                </c:pt>
              </c:strCache>
            </c:strRef>
          </c:cat>
          <c:val>
            <c:numRef>
              <c:f>'General GDP'!$D$3:$D$34</c:f>
              <c:numCache>
                <c:formatCode>0</c:formatCode>
                <c:ptCount val="32"/>
                <c:pt idx="0">
                  <c:v>10.941051674496135</c:v>
                </c:pt>
                <c:pt idx="1">
                  <c:v>8.4619587488048076</c:v>
                </c:pt>
                <c:pt idx="2">
                  <c:v>4.9965367420187645</c:v>
                </c:pt>
                <c:pt idx="3">
                  <c:v>-2.5907823323038173</c:v>
                </c:pt>
                <c:pt idx="4">
                  <c:v>2.2656610743420043</c:v>
                </c:pt>
                <c:pt idx="5">
                  <c:v>7.7119894042924662</c:v>
                </c:pt>
                <c:pt idx="6">
                  <c:v>12.788195511835228</c:v>
                </c:pt>
                <c:pt idx="7">
                  <c:v>12.624197824524888</c:v>
                </c:pt>
                <c:pt idx="8">
                  <c:v>13.389360672328069</c:v>
                </c:pt>
                <c:pt idx="9">
                  <c:v>13.601086534730305</c:v>
                </c:pt>
                <c:pt idx="10">
                  <c:v>14.45943637916311</c:v>
                </c:pt>
                <c:pt idx="11">
                  <c:v>12.620866658708369</c:v>
                </c:pt>
                <c:pt idx="12">
                  <c:v>8.3339958131277001</c:v>
                </c:pt>
                <c:pt idx="13">
                  <c:v>7.6843109436915995</c:v>
                </c:pt>
                <c:pt idx="14">
                  <c:v>10.069621906481766</c:v>
                </c:pt>
                <c:pt idx="15">
                  <c:v>10.393858409088564</c:v>
                </c:pt>
                <c:pt idx="16">
                  <c:v>9.476940908156207</c:v>
                </c:pt>
                <c:pt idx="17">
                  <c:v>10.47940234791889</c:v>
                </c:pt>
                <c:pt idx="18">
                  <c:v>10.218007867139622</c:v>
                </c:pt>
                <c:pt idx="19">
                  <c:v>8.4200000000000017</c:v>
                </c:pt>
                <c:pt idx="20">
                  <c:v>7.2900000000000063</c:v>
                </c:pt>
                <c:pt idx="21">
                  <c:v>7.3599999999999994</c:v>
                </c:pt>
                <c:pt idx="22">
                  <c:v>4.1299999999999955</c:v>
                </c:pt>
                <c:pt idx="23">
                  <c:v>5.980000000000004</c:v>
                </c:pt>
                <c:pt idx="24">
                  <c:v>7.1700000000000017</c:v>
                </c:pt>
                <c:pt idx="25">
                  <c:v>7.5999999999999943</c:v>
                </c:pt>
                <c:pt idx="26">
                  <c:v>7.3900000000000006</c:v>
                </c:pt>
                <c:pt idx="27">
                  <c:v>5.0799999999999983</c:v>
                </c:pt>
                <c:pt idx="28">
                  <c:v>6.4200000000000017</c:v>
                </c:pt>
                <c:pt idx="29">
                  <c:v>9.64</c:v>
                </c:pt>
                <c:pt idx="30">
                  <c:v>7.57</c:v>
                </c:pt>
                <c:pt idx="31">
                  <c:v>8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'General GDP'!$E$2</c:f>
              <c:strCache>
                <c:ptCount val="1"/>
                <c:pt idx="0">
                  <c:v>Service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'General GDP'!$A$3:$A$34</c:f>
              <c:strCache>
                <c:ptCount val="32"/>
                <c:pt idx="0">
                  <c:v>1986</c:v>
                </c:pt>
                <c:pt idx="1">
                  <c:v>1987</c:v>
                </c:pt>
                <c:pt idx="2">
                  <c:v>1988</c:v>
                </c:pt>
                <c:pt idx="3">
                  <c:v>1989</c:v>
                </c:pt>
                <c:pt idx="4">
                  <c:v>1990</c:v>
                </c:pt>
                <c:pt idx="5">
                  <c:v>1991</c:v>
                </c:pt>
                <c:pt idx="6">
                  <c:v>1992</c:v>
                </c:pt>
                <c:pt idx="7">
                  <c:v>1993</c:v>
                </c:pt>
                <c:pt idx="8">
                  <c:v>1994</c:v>
                </c:pt>
                <c:pt idx="9">
                  <c:v>1995</c:v>
                </c:pt>
                <c:pt idx="10">
                  <c:v>1996</c:v>
                </c:pt>
                <c:pt idx="11">
                  <c:v>1997</c:v>
                </c:pt>
                <c:pt idx="12">
                  <c:v>1998</c:v>
                </c:pt>
                <c:pt idx="13">
                  <c:v>1999</c:v>
                </c:pt>
                <c:pt idx="14">
                  <c:v>2000</c:v>
                </c:pt>
                <c:pt idx="15">
                  <c:v>2001</c:v>
                </c:pt>
                <c:pt idx="16">
                  <c:v>2002</c:v>
                </c:pt>
                <c:pt idx="17">
                  <c:v>2003</c:v>
                </c:pt>
                <c:pt idx="18">
                  <c:v>2004</c:v>
                </c:pt>
                <c:pt idx="19">
                  <c:v>2005</c:v>
                </c:pt>
                <c:pt idx="20">
                  <c:v>2006</c:v>
                </c:pt>
                <c:pt idx="21">
                  <c:v>2007</c:v>
                </c:pt>
                <c:pt idx="22">
                  <c:v>2008</c:v>
                </c:pt>
                <c:pt idx="23">
                  <c:v>2009</c:v>
                </c:pt>
                <c:pt idx="24">
                  <c:v>2010</c:v>
                </c:pt>
                <c:pt idx="25">
                  <c:v>2011</c:v>
                </c:pt>
                <c:pt idx="26">
                  <c:v>2012</c:v>
                </c:pt>
                <c:pt idx="27">
                  <c:v>2013</c:v>
                </c:pt>
                <c:pt idx="28">
                  <c:v>2014</c:v>
                </c:pt>
                <c:pt idx="29">
                  <c:v>2015</c:v>
                </c:pt>
                <c:pt idx="30">
                  <c:v>2016</c:v>
                </c:pt>
                <c:pt idx="31">
                  <c:v>Est 2017</c:v>
                </c:pt>
              </c:strCache>
            </c:strRef>
          </c:cat>
          <c:val>
            <c:numRef>
              <c:f>'General GDP'!$E$3:$E$34</c:f>
              <c:numCache>
                <c:formatCode>0</c:formatCode>
                <c:ptCount val="32"/>
                <c:pt idx="0">
                  <c:v>-2.2701872031293657</c:v>
                </c:pt>
                <c:pt idx="1">
                  <c:v>4.5743692373668789</c:v>
                </c:pt>
                <c:pt idx="2">
                  <c:v>8.7736085480600554</c:v>
                </c:pt>
                <c:pt idx="3">
                  <c:v>7.8606735924932973</c:v>
                </c:pt>
                <c:pt idx="4">
                  <c:v>10.188943045225935</c:v>
                </c:pt>
                <c:pt idx="5">
                  <c:v>7.3840406034118153</c:v>
                </c:pt>
                <c:pt idx="6">
                  <c:v>7.5819739390159846</c:v>
                </c:pt>
                <c:pt idx="7">
                  <c:v>8.637154101961741</c:v>
                </c:pt>
                <c:pt idx="8">
                  <c:v>9.562457874634914</c:v>
                </c:pt>
                <c:pt idx="9">
                  <c:v>9.8326198959321243</c:v>
                </c:pt>
                <c:pt idx="10">
                  <c:v>8.8006721277042637</c:v>
                </c:pt>
                <c:pt idx="11">
                  <c:v>7.1374946374946378</c:v>
                </c:pt>
                <c:pt idx="12">
                  <c:v>5.0763301466539863</c:v>
                </c:pt>
                <c:pt idx="13">
                  <c:v>2.2521578415867998</c:v>
                </c:pt>
                <c:pt idx="14">
                  <c:v>5.3163141712475541</c:v>
                </c:pt>
                <c:pt idx="15">
                  <c:v>6.0998266039137974</c:v>
                </c:pt>
                <c:pt idx="16">
                  <c:v>6.5362583485504171</c:v>
                </c:pt>
                <c:pt idx="17">
                  <c:v>6.4537841433826406</c:v>
                </c:pt>
                <c:pt idx="18">
                  <c:v>7.2645865192330312</c:v>
                </c:pt>
                <c:pt idx="19">
                  <c:v>8.5900000000000034</c:v>
                </c:pt>
                <c:pt idx="20">
                  <c:v>8.39</c:v>
                </c:pt>
                <c:pt idx="21">
                  <c:v>8.5400000000000063</c:v>
                </c:pt>
                <c:pt idx="22">
                  <c:v>7.5499999999999972</c:v>
                </c:pt>
                <c:pt idx="23">
                  <c:v>6.5499999999999972</c:v>
                </c:pt>
                <c:pt idx="24">
                  <c:v>7.1899999999999977</c:v>
                </c:pt>
                <c:pt idx="25">
                  <c:v>7.4699999999999989</c:v>
                </c:pt>
                <c:pt idx="26">
                  <c:v>6.7099999999999937</c:v>
                </c:pt>
                <c:pt idx="27">
                  <c:v>6.7199999999999989</c:v>
                </c:pt>
                <c:pt idx="28">
                  <c:v>6.1599999999999966</c:v>
                </c:pt>
                <c:pt idx="29">
                  <c:v>6.3299999999999983</c:v>
                </c:pt>
                <c:pt idx="30">
                  <c:v>6.98</c:v>
                </c:pt>
                <c:pt idx="31">
                  <c:v>7.44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452088"/>
        <c:axId val="565471688"/>
      </c:lineChart>
      <c:catAx>
        <c:axId val="565452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471688"/>
        <c:crosses val="autoZero"/>
        <c:auto val="1"/>
        <c:lblAlgn val="ctr"/>
        <c:lblOffset val="100"/>
        <c:noMultiLvlLbl val="0"/>
      </c:catAx>
      <c:valAx>
        <c:axId val="565471688"/>
        <c:scaling>
          <c:orientation val="minMax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452088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Agricultural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output growth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sub-sector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'General GDP'!$A$75</c:f>
              <c:strCache>
                <c:ptCount val="1"/>
                <c:pt idx="0">
                  <c:v>General agriculture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'General GDP'!$B$74:$I$74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'General GDP'!$B$75:$I$75</c:f>
              <c:numCache>
                <c:formatCode>0.00</c:formatCode>
                <c:ptCount val="8"/>
                <c:pt idx="0">
                  <c:v>2.775446317174421</c:v>
                </c:pt>
                <c:pt idx="1">
                  <c:v>4.4629357818414572</c:v>
                </c:pt>
                <c:pt idx="2">
                  <c:v>2.7192917586654977</c:v>
                </c:pt>
                <c:pt idx="3" formatCode="General">
                  <c:v>2.6699999999999986</c:v>
                </c:pt>
                <c:pt idx="4" formatCode="General">
                  <c:v>3.4899999999999967</c:v>
                </c:pt>
                <c:pt idx="5">
                  <c:v>2.4082327596704594</c:v>
                </c:pt>
                <c:pt idx="6">
                  <c:v>1.3570835567393673</c:v>
                </c:pt>
                <c:pt idx="7">
                  <c:v>2.9017966651948646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65472864"/>
        <c:axId val="565474432"/>
      </c:barChart>
      <c:lineChart>
        <c:grouping val="standard"/>
        <c:varyColors val="0"/>
        <c:ser>
          <c:idx val="1"/>
          <c:order val="1"/>
          <c:tx>
            <c:strRef>
              <c:f>'General GDP'!$A$76</c:f>
              <c:strCache>
                <c:ptCount val="1"/>
                <c:pt idx="0">
                  <c:v>Agricultural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'General GDP'!$B$74:$I$74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'General GDP'!$B$76:$I$76</c:f>
              <c:numCache>
                <c:formatCode>0.00</c:formatCode>
                <c:ptCount val="8"/>
                <c:pt idx="0">
                  <c:v>2.4343138208445065</c:v>
                </c:pt>
                <c:pt idx="1">
                  <c:v>4.2239192653581652</c:v>
                </c:pt>
                <c:pt idx="2">
                  <c:v>2.3165922667464893</c:v>
                </c:pt>
                <c:pt idx="3" formatCode="General">
                  <c:v>2.2099999999999973</c:v>
                </c:pt>
                <c:pt idx="4" formatCode="General">
                  <c:v>2.6000000000000059</c:v>
                </c:pt>
                <c:pt idx="5">
                  <c:v>2.0300241793796858</c:v>
                </c:pt>
                <c:pt idx="6">
                  <c:v>0.72004182721269361</c:v>
                </c:pt>
                <c:pt idx="7">
                  <c:v>2.0738705290894832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'General GDP'!$A$77</c:f>
              <c:strCache>
                <c:ptCount val="1"/>
                <c:pt idx="0">
                  <c:v>Forestry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'General GDP'!$B$74:$I$74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'General GDP'!$B$77:$I$77</c:f>
              <c:numCache>
                <c:formatCode>0.00</c:formatCode>
                <c:ptCount val="8"/>
                <c:pt idx="0">
                  <c:v>3.887915936952715</c:v>
                </c:pt>
                <c:pt idx="1">
                  <c:v>5.2258934592043156</c:v>
                </c:pt>
                <c:pt idx="2">
                  <c:v>5.8314642742710667</c:v>
                </c:pt>
                <c:pt idx="3" formatCode="General">
                  <c:v>5.7800000000000056</c:v>
                </c:pt>
                <c:pt idx="4" formatCode="General">
                  <c:v>6.8500000000000085</c:v>
                </c:pt>
                <c:pt idx="5">
                  <c:v>7.691458839108364</c:v>
                </c:pt>
                <c:pt idx="6">
                  <c:v>6.1071831130238756</c:v>
                </c:pt>
                <c:pt idx="7">
                  <c:v>5.142443264123612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'General GDP'!$A$78</c:f>
              <c:strCache>
                <c:ptCount val="1"/>
                <c:pt idx="0">
                  <c:v>Fisheries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'General GDP'!$B$74:$I$74</c:f>
              <c:numCache>
                <c:formatCode>General</c:formatCod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2017</c:v>
                </c:pt>
              </c:numCache>
            </c:numRef>
          </c:cat>
          <c:val>
            <c:numRef>
              <c:f>'General GDP'!$B$78:$I$78</c:f>
              <c:numCache>
                <c:formatCode>0.00</c:formatCode>
                <c:ptCount val="8"/>
                <c:pt idx="0">
                  <c:v>4.3778110944527739</c:v>
                </c:pt>
                <c:pt idx="1">
                  <c:v>5.5659293306521116</c:v>
                </c:pt>
                <c:pt idx="2">
                  <c:v>4.1635485407170556</c:v>
                </c:pt>
                <c:pt idx="3" formatCode="General">
                  <c:v>3.9800000000000146</c:v>
                </c:pt>
                <c:pt idx="4" formatCode="General">
                  <c:v>6.5299999999999816</c:v>
                </c:pt>
                <c:pt idx="5">
                  <c:v>2.7998149255752542</c:v>
                </c:pt>
                <c:pt idx="6">
                  <c:v>2.8004039783081214</c:v>
                </c:pt>
                <c:pt idx="7">
                  <c:v>5.5400715467990818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65472864"/>
        <c:axId val="565474432"/>
      </c:lineChart>
      <c:catAx>
        <c:axId val="5654728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474432"/>
        <c:crosses val="autoZero"/>
        <c:auto val="1"/>
        <c:lblAlgn val="ctr"/>
        <c:lblOffset val="100"/>
        <c:noMultiLvlLbl val="0"/>
      </c:catAx>
      <c:valAx>
        <c:axId val="565474432"/>
        <c:scaling>
          <c:orientation val="minMax"/>
        </c:scaling>
        <c:delete val="0"/>
        <c:axPos val="l"/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54728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Structure of agriculture (%)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'General GDP'!$G$88</c:f>
              <c:strCache>
                <c:ptCount val="1"/>
                <c:pt idx="0">
                  <c:v>Agricultural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'General GDP'!$A$89:$A$96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Est 2017</c:v>
                </c:pt>
              </c:strCache>
            </c:strRef>
          </c:cat>
          <c:val>
            <c:numRef>
              <c:f>'General GDP'!$G$89:$G$96</c:f>
              <c:numCache>
                <c:formatCode>0.0</c:formatCode>
                <c:ptCount val="8"/>
                <c:pt idx="0">
                  <c:v>78.265509129222096</c:v>
                </c:pt>
                <c:pt idx="1">
                  <c:v>79.093973676480061</c:v>
                </c:pt>
                <c:pt idx="2">
                  <c:v>77.63421725399769</c:v>
                </c:pt>
                <c:pt idx="3">
                  <c:v>76.437773517370772</c:v>
                </c:pt>
                <c:pt idx="4">
                  <c:v>74.680509463118156</c:v>
                </c:pt>
                <c:pt idx="5">
                  <c:v>74.897538107402511</c:v>
                </c:pt>
                <c:pt idx="6">
                  <c:v>74.617802757100279</c:v>
                </c:pt>
                <c:pt idx="7">
                  <c:v>72.86037692619125</c:v>
                </c:pt>
              </c:numCache>
            </c:numRef>
          </c:val>
        </c:ser>
        <c:ser>
          <c:idx val="1"/>
          <c:order val="1"/>
          <c:tx>
            <c:strRef>
              <c:f>'General GDP'!$H$88</c:f>
              <c:strCache>
                <c:ptCount val="1"/>
                <c:pt idx="0">
                  <c:v>Forestry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'General GDP'!$A$89:$A$96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Est 2017</c:v>
                </c:pt>
              </c:strCache>
            </c:strRef>
          </c:cat>
          <c:val>
            <c:numRef>
              <c:f>'General GDP'!$H$89:$H$96</c:f>
              <c:numCache>
                <c:formatCode>0.0</c:formatCode>
                <c:ptCount val="8"/>
                <c:pt idx="0">
                  <c:v>3.5565084497126191</c:v>
                </c:pt>
                <c:pt idx="1">
                  <c:v>3.0957362202749854</c:v>
                </c:pt>
                <c:pt idx="2">
                  <c:v>3.2645746653967618</c:v>
                </c:pt>
                <c:pt idx="3">
                  <c:v>3.6424961937159503</c:v>
                </c:pt>
                <c:pt idx="4">
                  <c:v>3.9511082989343862</c:v>
                </c:pt>
                <c:pt idx="5">
                  <c:v>4.3418577885074248</c:v>
                </c:pt>
                <c:pt idx="6">
                  <c:v>4.5968455288978403</c:v>
                </c:pt>
                <c:pt idx="7">
                  <c:v>4.8173494879328684</c:v>
                </c:pt>
              </c:numCache>
            </c:numRef>
          </c:val>
        </c:ser>
        <c:ser>
          <c:idx val="2"/>
          <c:order val="2"/>
          <c:tx>
            <c:strRef>
              <c:f>'General GDP'!$I$88</c:f>
              <c:strCache>
                <c:ptCount val="1"/>
                <c:pt idx="0">
                  <c:v>Fisheries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'General GDP'!$A$89:$A$96</c:f>
              <c:strCache>
                <c:ptCount val="8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</c:v>
                </c:pt>
                <c:pt idx="5">
                  <c:v>2015</c:v>
                </c:pt>
                <c:pt idx="6">
                  <c:v>2016</c:v>
                </c:pt>
                <c:pt idx="7">
                  <c:v>Est 2017</c:v>
                </c:pt>
              </c:strCache>
            </c:strRef>
          </c:cat>
          <c:val>
            <c:numRef>
              <c:f>'General GDP'!$I$89:$I$96</c:f>
              <c:numCache>
                <c:formatCode>0.0</c:formatCode>
                <c:ptCount val="8"/>
                <c:pt idx="0">
                  <c:v>18.177982421065284</c:v>
                </c:pt>
                <c:pt idx="1">
                  <c:v>17.810290103244945</c:v>
                </c:pt>
                <c:pt idx="2">
                  <c:v>19.101208080605545</c:v>
                </c:pt>
                <c:pt idx="3">
                  <c:v>19.919730288913279</c:v>
                </c:pt>
                <c:pt idx="4">
                  <c:v>21.368382237947454</c:v>
                </c:pt>
                <c:pt idx="5">
                  <c:v>20.760604104090056</c:v>
                </c:pt>
                <c:pt idx="6">
                  <c:v>20.78535171400188</c:v>
                </c:pt>
                <c:pt idx="7">
                  <c:v>22.322273585875877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65484232"/>
        <c:axId val="565474040"/>
      </c:barChart>
      <c:catAx>
        <c:axId val="565484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65474040"/>
        <c:crosses val="autoZero"/>
        <c:auto val="1"/>
        <c:lblAlgn val="ctr"/>
        <c:lblOffset val="100"/>
        <c:noMultiLvlLbl val="0"/>
      </c:catAx>
      <c:valAx>
        <c:axId val="565474040"/>
        <c:scaling>
          <c:orientation val="minMax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565484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ysClr val="windowText" lastClr="00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1"/>
    <c:plotArea>
      <c:layout>
        <c:manualLayout>
          <c:layoutTarget val="inner"/>
          <c:xMode val="edge"/>
          <c:yMode val="edge"/>
          <c:x val="4.7065506871546481E-2"/>
          <c:y val="4.3863854214756838E-2"/>
          <c:w val="0.94044451104178783"/>
          <c:h val="0.743073880979266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'V02.02'!$H$63</c:f>
              <c:strCache>
                <c:ptCount val="1"/>
                <c:pt idx="0">
                  <c:v>2000</c:v>
                </c:pt>
              </c:strCache>
            </c:strRef>
          </c:tx>
          <c:spPr>
            <a:solidFill>
              <a:schemeClr val="accent1">
                <a:tint val="54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'V02.02'!$I$62:$K$62</c:f>
              <c:strCache>
                <c:ptCount val="3"/>
                <c:pt idx="0">
                  <c:v>Tỷ lệ dân số nông thôn (%)</c:v>
                </c:pt>
                <c:pt idx="1">
                  <c:v>Tỷ lệ lao động nông thôn (%)</c:v>
                </c:pt>
                <c:pt idx="2">
                  <c:v>Tỷ lệ lao động NLTS (%)</c:v>
                </c:pt>
              </c:strCache>
            </c:strRef>
          </c:cat>
          <c:val>
            <c:numRef>
              <c:f>'V02.02'!$I$63:$K$63</c:f>
              <c:numCache>
                <c:formatCode>General</c:formatCode>
                <c:ptCount val="3"/>
                <c:pt idx="0">
                  <c:v>75.88</c:v>
                </c:pt>
                <c:pt idx="1">
                  <c:v>76.900000000000006</c:v>
                </c:pt>
                <c:pt idx="2">
                  <c:v>64.2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314-4D91-B6D4-5520D443F8D2}"/>
            </c:ext>
          </c:extLst>
        </c:ser>
        <c:ser>
          <c:idx val="1"/>
          <c:order val="1"/>
          <c:tx>
            <c:strRef>
              <c:f>'V02.02'!$H$64</c:f>
              <c:strCache>
                <c:ptCount val="1"/>
                <c:pt idx="0">
                  <c:v>2005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'V02.02'!$I$62:$K$62</c:f>
              <c:strCache>
                <c:ptCount val="3"/>
                <c:pt idx="0">
                  <c:v>Tỷ lệ dân số nông thôn (%)</c:v>
                </c:pt>
                <c:pt idx="1">
                  <c:v>Tỷ lệ lao động nông thôn (%)</c:v>
                </c:pt>
                <c:pt idx="2">
                  <c:v>Tỷ lệ lao động NLTS (%)</c:v>
                </c:pt>
              </c:strCache>
            </c:strRef>
          </c:cat>
          <c:val>
            <c:numRef>
              <c:f>'V02.02'!$I$64:$K$64</c:f>
              <c:numCache>
                <c:formatCode>General</c:formatCode>
                <c:ptCount val="3"/>
                <c:pt idx="0">
                  <c:v>72.900000000000006</c:v>
                </c:pt>
                <c:pt idx="1">
                  <c:v>74.5</c:v>
                </c:pt>
                <c:pt idx="2">
                  <c:v>55.1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314-4D91-B6D4-5520D443F8D2}"/>
            </c:ext>
          </c:extLst>
        </c:ser>
        <c:ser>
          <c:idx val="2"/>
          <c:order val="2"/>
          <c:tx>
            <c:strRef>
              <c:f>'V02.02'!$H$65</c:f>
              <c:strCache>
                <c:ptCount val="1"/>
                <c:pt idx="0">
                  <c:v>2010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'V02.02'!$I$62:$K$62</c:f>
              <c:strCache>
                <c:ptCount val="3"/>
                <c:pt idx="0">
                  <c:v>Tỷ lệ dân số nông thôn (%)</c:v>
                </c:pt>
                <c:pt idx="1">
                  <c:v>Tỷ lệ lao động nông thôn (%)</c:v>
                </c:pt>
                <c:pt idx="2">
                  <c:v>Tỷ lệ lao động NLTS (%)</c:v>
                </c:pt>
              </c:strCache>
            </c:strRef>
          </c:cat>
          <c:val>
            <c:numRef>
              <c:f>'V02.02'!$I$65:$K$65</c:f>
              <c:numCache>
                <c:formatCode>General</c:formatCode>
                <c:ptCount val="3"/>
                <c:pt idx="0">
                  <c:v>69.5</c:v>
                </c:pt>
                <c:pt idx="1">
                  <c:v>72</c:v>
                </c:pt>
                <c:pt idx="2">
                  <c:v>49.5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314-4D91-B6D4-5520D443F8D2}"/>
            </c:ext>
          </c:extLst>
        </c:ser>
        <c:ser>
          <c:idx val="3"/>
          <c:order val="3"/>
          <c:tx>
            <c:strRef>
              <c:f>'V02.02'!$H$66</c:f>
              <c:strCache>
                <c:ptCount val="1"/>
                <c:pt idx="0">
                  <c:v>2015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'V02.02'!$I$62:$K$62</c:f>
              <c:strCache>
                <c:ptCount val="3"/>
                <c:pt idx="0">
                  <c:v>Tỷ lệ dân số nông thôn (%)</c:v>
                </c:pt>
                <c:pt idx="1">
                  <c:v>Tỷ lệ lao động nông thôn (%)</c:v>
                </c:pt>
                <c:pt idx="2">
                  <c:v>Tỷ lệ lao động NLTS (%)</c:v>
                </c:pt>
              </c:strCache>
            </c:strRef>
          </c:cat>
          <c:val>
            <c:numRef>
              <c:f>'V02.02'!$I$66:$K$66</c:f>
              <c:numCache>
                <c:formatCode>General</c:formatCode>
                <c:ptCount val="3"/>
                <c:pt idx="0">
                  <c:v>66.06</c:v>
                </c:pt>
                <c:pt idx="1">
                  <c:v>68.7</c:v>
                </c:pt>
                <c:pt idx="2">
                  <c:v>44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314-4D91-B6D4-5520D443F8D2}"/>
            </c:ext>
          </c:extLst>
        </c:ser>
        <c:ser>
          <c:idx val="4"/>
          <c:order val="4"/>
          <c:tx>
            <c:strRef>
              <c:f>'V02.02'!$H$67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chemeClr val="accent1">
                <a:shade val="53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8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'V02.02'!$I$62:$K$62</c:f>
              <c:strCache>
                <c:ptCount val="3"/>
                <c:pt idx="0">
                  <c:v>Tỷ lệ dân số nông thôn (%)</c:v>
                </c:pt>
                <c:pt idx="1">
                  <c:v>Tỷ lệ lao động nông thôn (%)</c:v>
                </c:pt>
                <c:pt idx="2">
                  <c:v>Tỷ lệ lao động NLTS (%)</c:v>
                </c:pt>
              </c:strCache>
            </c:strRef>
          </c:cat>
          <c:val>
            <c:numRef>
              <c:f>'V02.02'!$I$67:$K$67</c:f>
              <c:numCache>
                <c:formatCode>General</c:formatCode>
                <c:ptCount val="3"/>
                <c:pt idx="0">
                  <c:v>65</c:v>
                </c:pt>
                <c:pt idx="1">
                  <c:v>66.599999999999994</c:v>
                </c:pt>
                <c:pt idx="2">
                  <c:v>40.200000000000003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E314-4D91-B6D4-5520D443F8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564396384"/>
        <c:axId val="564390504"/>
      </c:barChart>
      <c:catAx>
        <c:axId val="5643963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390504"/>
        <c:crosses val="autoZero"/>
        <c:auto val="1"/>
        <c:lblAlgn val="ctr"/>
        <c:lblOffset val="100"/>
        <c:noMultiLvlLbl val="0"/>
      </c:catAx>
      <c:valAx>
        <c:axId val="5643905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643963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vert="horz"/>
          <a:lstStyle/>
          <a:p>
            <a:pPr>
              <a:defRPr/>
            </a:pPr>
            <a:r>
              <a:rPr lang="en-US" dirty="0" smtClean="0"/>
              <a:t>Agricultural</a:t>
            </a:r>
            <a:r>
              <a:rPr lang="en-US" baseline="0" dirty="0" smtClean="0"/>
              <a:t> household by scale and region </a:t>
            </a:r>
            <a:r>
              <a:rPr lang="en-US" dirty="0" smtClean="0"/>
              <a:t>(%)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Sheet14!$C$3</c:f>
              <c:strCache>
                <c:ptCount val="1"/>
                <c:pt idx="0">
                  <c:v>Dưới 0,2 ha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Sheet14!$B$4:$B$10</c:f>
              <c:strCache>
                <c:ptCount val="7"/>
                <c:pt idx="0">
                  <c:v>Cả nước</c:v>
                </c:pt>
                <c:pt idx="1">
                  <c:v>TDMNPB</c:v>
                </c:pt>
                <c:pt idx="2">
                  <c:v>ĐBSH</c:v>
                </c:pt>
                <c:pt idx="3">
                  <c:v>BTB&amp;DHNTB</c:v>
                </c:pt>
                <c:pt idx="4">
                  <c:v>Tây Nguyên</c:v>
                </c:pt>
                <c:pt idx="5">
                  <c:v>ĐNB</c:v>
                </c:pt>
                <c:pt idx="6">
                  <c:v>ĐBSCL</c:v>
                </c:pt>
              </c:strCache>
            </c:strRef>
          </c:cat>
          <c:val>
            <c:numRef>
              <c:f>Sheet14!$C$4:$C$10</c:f>
              <c:numCache>
                <c:formatCode>General</c:formatCode>
                <c:ptCount val="7"/>
                <c:pt idx="0">
                  <c:v>36.049999999999997</c:v>
                </c:pt>
                <c:pt idx="1">
                  <c:v>26.74</c:v>
                </c:pt>
                <c:pt idx="2">
                  <c:v>63.12</c:v>
                </c:pt>
                <c:pt idx="3">
                  <c:v>38.369999999999997</c:v>
                </c:pt>
                <c:pt idx="4">
                  <c:v>9.49</c:v>
                </c:pt>
                <c:pt idx="5">
                  <c:v>28.66</c:v>
                </c:pt>
                <c:pt idx="6">
                  <c:v>21.39</c:v>
                </c:pt>
              </c:numCache>
            </c:numRef>
          </c:val>
        </c:ser>
        <c:ser>
          <c:idx val="1"/>
          <c:order val="1"/>
          <c:tx>
            <c:strRef>
              <c:f>Sheet14!$D$3</c:f>
              <c:strCache>
                <c:ptCount val="1"/>
                <c:pt idx="0">
                  <c:v>Từ 0,2 đến dưới 0,5 ha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solidFill>
                <a:schemeClr val="bg1"/>
              </a:solidFill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Sheet14!$B$4:$B$10</c:f>
              <c:strCache>
                <c:ptCount val="7"/>
                <c:pt idx="0">
                  <c:v>Cả nước</c:v>
                </c:pt>
                <c:pt idx="1">
                  <c:v>TDMNPB</c:v>
                </c:pt>
                <c:pt idx="2">
                  <c:v>ĐBSH</c:v>
                </c:pt>
                <c:pt idx="3">
                  <c:v>BTB&amp;DHNTB</c:v>
                </c:pt>
                <c:pt idx="4">
                  <c:v>Tây Nguyên</c:v>
                </c:pt>
                <c:pt idx="5">
                  <c:v>ĐNB</c:v>
                </c:pt>
                <c:pt idx="6">
                  <c:v>ĐBSCL</c:v>
                </c:pt>
              </c:strCache>
            </c:strRef>
          </c:cat>
          <c:val>
            <c:numRef>
              <c:f>Sheet14!$D$4:$D$10</c:f>
              <c:numCache>
                <c:formatCode>General</c:formatCode>
                <c:ptCount val="7"/>
                <c:pt idx="0">
                  <c:v>26.95</c:v>
                </c:pt>
                <c:pt idx="1">
                  <c:v>24.4</c:v>
                </c:pt>
                <c:pt idx="2">
                  <c:v>31.2</c:v>
                </c:pt>
                <c:pt idx="3">
                  <c:v>32.57</c:v>
                </c:pt>
                <c:pt idx="4">
                  <c:v>14.54</c:v>
                </c:pt>
                <c:pt idx="5">
                  <c:v>15.95</c:v>
                </c:pt>
                <c:pt idx="6">
                  <c:v>25.13</c:v>
                </c:pt>
              </c:numCache>
            </c:numRef>
          </c:val>
        </c:ser>
        <c:ser>
          <c:idx val="2"/>
          <c:order val="2"/>
          <c:tx>
            <c:strRef>
              <c:f>Sheet14!$E$3</c:f>
              <c:strCache>
                <c:ptCount val="1"/>
                <c:pt idx="0">
                  <c:v>Từ 0,5 ha đến dưới 2 ha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numFmt formatCode="#,##0.0" sourceLinked="0"/>
            <c:spPr>
              <a:noFill/>
              <a:ln>
                <a:noFill/>
              </a:ln>
              <a:effectLst/>
            </c:spPr>
            <c:txPr>
              <a:bodyPr rot="0" vert="horz"/>
              <a:lstStyle/>
              <a:p>
                <a:pPr>
                  <a:defRPr/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Sheet14!$B$4:$B$10</c:f>
              <c:strCache>
                <c:ptCount val="7"/>
                <c:pt idx="0">
                  <c:v>Cả nước</c:v>
                </c:pt>
                <c:pt idx="1">
                  <c:v>TDMNPB</c:v>
                </c:pt>
                <c:pt idx="2">
                  <c:v>ĐBSH</c:v>
                </c:pt>
                <c:pt idx="3">
                  <c:v>BTB&amp;DHNTB</c:v>
                </c:pt>
                <c:pt idx="4">
                  <c:v>Tây Nguyên</c:v>
                </c:pt>
                <c:pt idx="5">
                  <c:v>ĐNB</c:v>
                </c:pt>
                <c:pt idx="6">
                  <c:v>ĐBSCL</c:v>
                </c:pt>
              </c:strCache>
            </c:strRef>
          </c:cat>
          <c:val>
            <c:numRef>
              <c:f>Sheet14!$E$4:$E$10</c:f>
              <c:numCache>
                <c:formatCode>General</c:formatCode>
                <c:ptCount val="7"/>
                <c:pt idx="0">
                  <c:v>26.36</c:v>
                </c:pt>
                <c:pt idx="1">
                  <c:v>32.9</c:v>
                </c:pt>
                <c:pt idx="2">
                  <c:v>4.8</c:v>
                </c:pt>
                <c:pt idx="3">
                  <c:v>20.85</c:v>
                </c:pt>
                <c:pt idx="4">
                  <c:v>51.83</c:v>
                </c:pt>
                <c:pt idx="5">
                  <c:v>37.4</c:v>
                </c:pt>
                <c:pt idx="6">
                  <c:v>40.36</c:v>
                </c:pt>
              </c:numCache>
            </c:numRef>
          </c:val>
        </c:ser>
        <c:ser>
          <c:idx val="3"/>
          <c:order val="3"/>
          <c:tx>
            <c:strRef>
              <c:f>Sheet14!$F$3</c:f>
              <c:strCache>
                <c:ptCount val="1"/>
                <c:pt idx="0">
                  <c:v>Từ 2 ha trở lên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dLbls>
            <c:delete val="1"/>
          </c:dLbls>
          <c:cat>
            <c:strRef>
              <c:f>Sheet14!$B$4:$B$10</c:f>
              <c:strCache>
                <c:ptCount val="7"/>
                <c:pt idx="0">
                  <c:v>Cả nước</c:v>
                </c:pt>
                <c:pt idx="1">
                  <c:v>TDMNPB</c:v>
                </c:pt>
                <c:pt idx="2">
                  <c:v>ĐBSH</c:v>
                </c:pt>
                <c:pt idx="3">
                  <c:v>BTB&amp;DHNTB</c:v>
                </c:pt>
                <c:pt idx="4">
                  <c:v>Tây Nguyên</c:v>
                </c:pt>
                <c:pt idx="5">
                  <c:v>ĐNB</c:v>
                </c:pt>
                <c:pt idx="6">
                  <c:v>ĐBSCL</c:v>
                </c:pt>
              </c:strCache>
            </c:strRef>
          </c:cat>
          <c:val>
            <c:numRef>
              <c:f>Sheet14!$F$4:$F$10</c:f>
              <c:numCache>
                <c:formatCode>General</c:formatCode>
                <c:ptCount val="7"/>
                <c:pt idx="0">
                  <c:v>10.64</c:v>
                </c:pt>
                <c:pt idx="1">
                  <c:v>15.96</c:v>
                </c:pt>
                <c:pt idx="2">
                  <c:v>0.88</c:v>
                </c:pt>
                <c:pt idx="3">
                  <c:v>8.2100000000000009</c:v>
                </c:pt>
                <c:pt idx="4">
                  <c:v>24.15</c:v>
                </c:pt>
                <c:pt idx="5">
                  <c:v>17.989999999999998</c:v>
                </c:pt>
                <c:pt idx="6">
                  <c:v>13.11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100"/>
        <c:axId val="507640408"/>
        <c:axId val="507633744"/>
      </c:barChart>
      <c:catAx>
        <c:axId val="5076404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vert="horz"/>
          <a:lstStyle/>
          <a:p>
            <a:pPr>
              <a:defRPr/>
            </a:pPr>
            <a:endParaRPr lang="en-US"/>
          </a:p>
        </c:txPr>
        <c:crossAx val="507633744"/>
        <c:crosses val="autoZero"/>
        <c:auto val="1"/>
        <c:lblAlgn val="ctr"/>
        <c:lblOffset val="100"/>
        <c:noMultiLvlLbl val="0"/>
      </c:catAx>
      <c:valAx>
        <c:axId val="507633744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5076404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vert="horz"/>
        <a:lstStyle/>
        <a:p>
          <a:pPr>
            <a:defRPr/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>
          <a:solidFill>
            <a:schemeClr val="tx1">
              <a:lumMod val="95000"/>
              <a:lumOff val="5000"/>
            </a:schemeClr>
          </a:solidFill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0.26515</cdr:x>
      <cdr:y>0.20013</cdr:y>
    </cdr:from>
    <cdr:to>
      <cdr:x>0.32197</cdr:x>
      <cdr:y>0.37058</cdr:y>
    </cdr:to>
    <cdr:sp macro="" textlink="">
      <cdr:nvSpPr>
        <cdr:cNvPr id="2" name="Down Arrow 1"/>
        <cdr:cNvSpPr/>
      </cdr:nvSpPr>
      <cdr:spPr>
        <a:xfrm xmlns:a="http://schemas.openxmlformats.org/drawingml/2006/main" flipH="1">
          <a:off x="1212271" y="548988"/>
          <a:ext cx="259773" cy="467590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2">
            <a:shade val="50000"/>
          </a:schemeClr>
        </a:lnRef>
        <a:fillRef xmlns:a="http://schemas.openxmlformats.org/drawingml/2006/main" idx="1">
          <a:schemeClr val="accent2"/>
        </a:fillRef>
        <a:effectRef xmlns:a="http://schemas.openxmlformats.org/drawingml/2006/main" idx="0">
          <a:schemeClr val="accent2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9E38B-C25C-46DC-B831-A5F23D3BBFDD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A5EAF-DE8A-469B-B4E5-3AFEE799FE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14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390B34-00C4-4008-87AA-B5838C82DD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928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Land</a:t>
            </a:r>
          </a:p>
          <a:p>
            <a:pPr lvl="1"/>
            <a:r>
              <a:rPr lang="en-US" dirty="0" smtClean="0"/>
              <a:t>High yields in rice, coffee, cashew; middle of the pack for others</a:t>
            </a:r>
          </a:p>
          <a:p>
            <a:r>
              <a:rPr lang="en-US" dirty="0" smtClean="0"/>
              <a:t>Labor</a:t>
            </a:r>
          </a:p>
          <a:p>
            <a:pPr lvl="1"/>
            <a:r>
              <a:rPr lang="en-US" dirty="0" smtClean="0"/>
              <a:t>Low absolute and relative output per farm worker</a:t>
            </a:r>
          </a:p>
          <a:p>
            <a:pPr lvl="1"/>
            <a:r>
              <a:rPr lang="en-US" dirty="0" smtClean="0"/>
              <a:t>Exceptions: aquaculture, horticulture, Mekong rice , </a:t>
            </a:r>
          </a:p>
          <a:p>
            <a:r>
              <a:rPr lang="en-US" dirty="0" smtClean="0"/>
              <a:t>Fisheries</a:t>
            </a:r>
          </a:p>
          <a:p>
            <a:pPr lvl="1"/>
            <a:r>
              <a:rPr lang="en-US" dirty="0" smtClean="0"/>
              <a:t>Declining</a:t>
            </a:r>
          </a:p>
          <a:p>
            <a:r>
              <a:rPr lang="en-US" dirty="0" smtClean="0"/>
              <a:t>Total factor productivity</a:t>
            </a:r>
          </a:p>
          <a:p>
            <a:pPr lvl="1"/>
            <a:r>
              <a:rPr lang="en-US" dirty="0" smtClean="0"/>
              <a:t>Declining rate of growth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C9942-DBD3-4EFF-89DD-914553FEE97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288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4122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601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624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6395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270507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5540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581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3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57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10569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BEF2129-1D1E-41A9-AA1F-EBCBB6877E55}" type="datetimeFigureOut">
              <a:rPr lang="en-US" smtClean="0"/>
              <a:t>26-Nov-18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DEA75089-19E8-4842-B868-F39C5395FD1F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5115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304800" y="4729632"/>
            <a:ext cx="5943600" cy="1924050"/>
          </a:xfrm>
        </p:spPr>
        <p:txBody>
          <a:bodyPr>
            <a:normAutofit/>
          </a:bodyPr>
          <a:lstStyle/>
          <a:p>
            <a:r>
              <a:rPr lang="en-US" b="1" dirty="0" smtClean="0"/>
              <a:t>Agricultural GROWTH INDICATORS</a:t>
            </a:r>
            <a:endParaRPr lang="en-US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i="1" dirty="0" smtClean="0"/>
              <a:t>TRUONG THI THU TRANG</a:t>
            </a:r>
          </a:p>
          <a:p>
            <a:r>
              <a:rPr lang="en-US" i="1" dirty="0" smtClean="0"/>
              <a:t>IPSARD</a:t>
            </a:r>
            <a:endParaRPr lang="en-US" i="1" dirty="0" smtClean="0"/>
          </a:p>
          <a:p>
            <a:r>
              <a:rPr lang="en-US" i="1" dirty="0" smtClean="0"/>
              <a:t>26</a:t>
            </a:r>
            <a:r>
              <a:rPr lang="en-US" i="1" dirty="0" smtClean="0"/>
              <a:t> Nov </a:t>
            </a:r>
            <a:r>
              <a:rPr lang="en-US" i="1" dirty="0" smtClean="0"/>
              <a:t>2018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501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26620" cy="1232475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Small-scale production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790345" y="6329318"/>
            <a:ext cx="19789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i="1" dirty="0" smtClean="0"/>
              <a:t>Source: GSO</a:t>
            </a:r>
            <a:endParaRPr lang="en-US" sz="1350" i="1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863796"/>
              </p:ext>
            </p:extLst>
          </p:nvPr>
        </p:nvGraphicFramePr>
        <p:xfrm>
          <a:off x="92319" y="1912327"/>
          <a:ext cx="4658405" cy="47170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2803608116"/>
              </p:ext>
            </p:extLst>
          </p:nvPr>
        </p:nvGraphicFramePr>
        <p:xfrm>
          <a:off x="4563689" y="1995064"/>
          <a:ext cx="4427912" cy="4177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056797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C00FE-C88D-4544-BD6B-D6E7E21E140E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4400" y="141039"/>
            <a:ext cx="7772399" cy="1143000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Productivity: mixed record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491" y="1546750"/>
            <a:ext cx="3856258" cy="22528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67818" y="1240970"/>
            <a:ext cx="3866144" cy="572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Land productivity growth, selected Asian economies, 1990-2010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3964411"/>
            <a:ext cx="3347092" cy="23785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96794" y="3967446"/>
            <a:ext cx="3566149" cy="6907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Ratio of value-added per worker</a:t>
            </a:r>
          </a:p>
          <a:p>
            <a:pPr algn="ctr"/>
            <a:r>
              <a:rPr lang="en-US" sz="1400" dirty="0"/>
              <a:t>to per capita income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33270" y="1339714"/>
            <a:ext cx="4353529" cy="222531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333269" y="1249137"/>
            <a:ext cx="3820131" cy="5034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400" dirty="0" smtClean="0"/>
              <a:t>Productivity </a:t>
            </a:r>
            <a:r>
              <a:rPr lang="en-US" sz="1400" dirty="0"/>
              <a:t>of Vietnamese fisheries </a:t>
            </a:r>
          </a:p>
          <a:p>
            <a:pPr algn="ctr"/>
            <a:r>
              <a:rPr lang="en-US" sz="1400" dirty="0"/>
              <a:t>(versus rising horsepower), 1990-2008</a:t>
            </a:r>
          </a:p>
        </p:txBody>
      </p:sp>
      <p:graphicFrame>
        <p:nvGraphicFramePr>
          <p:cNvPr id="15" name="Table 14"/>
          <p:cNvGraphicFramePr>
            <a:graphicFrameLocks noGrp="1"/>
          </p:cNvGraphicFramePr>
          <p:nvPr>
            <p:extLst/>
          </p:nvPr>
        </p:nvGraphicFramePr>
        <p:xfrm>
          <a:off x="4032892" y="4258880"/>
          <a:ext cx="4653909" cy="19609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1050"/>
                <a:gridCol w="571837"/>
                <a:gridCol w="571837"/>
                <a:gridCol w="571837"/>
                <a:gridCol w="571837"/>
                <a:gridCol w="571837"/>
                <a:gridCol w="571837"/>
                <a:gridCol w="571837"/>
              </a:tblGrid>
              <a:tr h="5598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Years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Vietnam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China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India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Indonesia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Malaysia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Philippines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900" dirty="0">
                          <a:effectLst/>
                        </a:rPr>
                        <a:t>Thailand</a:t>
                      </a:r>
                      <a:endParaRPr lang="en-US" sz="9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467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050" dirty="0" smtClean="0">
                          <a:effectLst/>
                        </a:rPr>
                        <a:t>1991-2000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2.86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4.13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1.12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1.23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1.87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0.46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3.27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467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050" dirty="0" smtClean="0">
                          <a:effectLst/>
                        </a:rPr>
                        <a:t>2001-2005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2.52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2.39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1.11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3.36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3.73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2.64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2.18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</a:tr>
              <a:tr h="4670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050" dirty="0" smtClean="0">
                          <a:effectLst/>
                        </a:rPr>
                        <a:t>2006-2010</a:t>
                      </a:r>
                      <a:endParaRPr lang="en-US" sz="105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2.18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3.25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2.36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>
                          <a:effectLst/>
                        </a:rPr>
                        <a:t>2.62</a:t>
                      </a:r>
                      <a:endParaRPr lang="en-US" sz="14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2.94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1.68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en-US" sz="1400" dirty="0">
                          <a:effectLst/>
                        </a:rPr>
                        <a:t>1.60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435" marR="51435" marT="0" marB="0" anchor="ctr"/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319491" y="6454334"/>
            <a:ext cx="4876801" cy="32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  <a:spcAft>
                <a:spcPts val="450"/>
              </a:spcAft>
            </a:pPr>
            <a:r>
              <a:rPr lang="en-US" sz="1400" i="1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Source: IPSARD and WB, Vietnam Development Report 2016</a:t>
            </a:r>
            <a:endParaRPr lang="en-US" sz="1400" i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23392" y="3747955"/>
            <a:ext cx="4272908" cy="45524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1400" dirty="0"/>
              <a:t>Agricultural total factor productivity,</a:t>
            </a:r>
          </a:p>
          <a:p>
            <a:pPr algn="ctr"/>
            <a:r>
              <a:rPr lang="en-US" sz="1400" dirty="0"/>
              <a:t>average annual growth (%), 1991-2010</a:t>
            </a:r>
          </a:p>
        </p:txBody>
      </p:sp>
    </p:spTree>
    <p:extLst>
      <p:ext uri="{BB962C8B-B14F-4D97-AF65-F5344CB8AC3E}">
        <p14:creationId xmlns:p14="http://schemas.microsoft.com/office/powerpoint/2010/main" val="189475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Expected </a:t>
            </a:r>
            <a:r>
              <a:rPr lang="en-US" b="1" dirty="0" smtClean="0"/>
              <a:t>Growth </a:t>
            </a:r>
            <a:r>
              <a:rPr lang="en-US" b="1" dirty="0" smtClean="0"/>
              <a:t>Indicators in </a:t>
            </a:r>
            <a:r>
              <a:rPr lang="en-US" b="1" dirty="0" smtClean="0"/>
              <a:t>2019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GDP in agriculture increases </a:t>
            </a:r>
            <a:r>
              <a:rPr lang="en-US" sz="2800" dirty="0" smtClean="0"/>
              <a:t>~ </a:t>
            </a:r>
            <a:r>
              <a:rPr lang="en-US" sz="2800" dirty="0" smtClean="0"/>
              <a:t>2.9-3.0% </a:t>
            </a:r>
            <a:endParaRPr lang="en-US" sz="2800" dirty="0" smtClean="0"/>
          </a:p>
          <a:p>
            <a:r>
              <a:rPr lang="en-US" sz="2800" dirty="0" smtClean="0"/>
              <a:t>Agricultural output increases ~ 3.0-3.2% </a:t>
            </a:r>
            <a:r>
              <a:rPr lang="en-US" sz="2800" dirty="0" smtClean="0"/>
              <a:t>(crop </a:t>
            </a:r>
            <a:r>
              <a:rPr lang="en-US" sz="2800" dirty="0" smtClean="0"/>
              <a:t>2.1%, </a:t>
            </a:r>
            <a:r>
              <a:rPr lang="en-US" sz="2800" dirty="0" smtClean="0"/>
              <a:t>livestock </a:t>
            </a:r>
            <a:r>
              <a:rPr lang="en-US" sz="2800" dirty="0" smtClean="0"/>
              <a:t>3.5%, </a:t>
            </a:r>
            <a:r>
              <a:rPr lang="en-US" sz="2800" dirty="0" smtClean="0"/>
              <a:t>fisheries </a:t>
            </a:r>
            <a:r>
              <a:rPr lang="en-US" sz="2800" dirty="0" smtClean="0"/>
              <a:t>5.5% </a:t>
            </a:r>
            <a:r>
              <a:rPr lang="en-US" sz="2800" dirty="0" smtClean="0"/>
              <a:t>and forestry 6%)</a:t>
            </a:r>
          </a:p>
          <a:p>
            <a:r>
              <a:rPr lang="en-US" sz="2800" dirty="0" smtClean="0"/>
              <a:t>Export turnover: US$ </a:t>
            </a:r>
            <a:r>
              <a:rPr lang="en-US" sz="2800" dirty="0" smtClean="0"/>
              <a:t>40 </a:t>
            </a:r>
            <a:r>
              <a:rPr lang="en-US" sz="2800" dirty="0" smtClean="0"/>
              <a:t>– 41 billion </a:t>
            </a:r>
          </a:p>
          <a:p>
            <a:r>
              <a:rPr lang="en-US" sz="2800" dirty="0" smtClean="0"/>
              <a:t>Forest cover: </a:t>
            </a:r>
            <a:r>
              <a:rPr lang="en-US" sz="2800" dirty="0" smtClean="0"/>
              <a:t>41 - 42%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941915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4800"/>
            <a:ext cx="5562600" cy="9445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Main Policy Issues</a:t>
            </a:r>
            <a:endParaRPr lang="en-GB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75331"/>
            <a:ext cx="8342811" cy="4618038"/>
          </a:xfrm>
        </p:spPr>
        <p:txBody>
          <a:bodyPr>
            <a:noAutofit/>
          </a:bodyPr>
          <a:lstStyle/>
          <a:p>
            <a:pPr lvl="0">
              <a:spcBef>
                <a:spcPts val="600"/>
              </a:spcBef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Fragmented and small agricultural land use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develop at least rental markets; liberalize the use purpose, holder eligibility; expand ceilings and duration; improve land profiles; policy supports (credit and infrastructure) 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Underdeveloped rural financial market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reform of credit support policies, develop legal framework for new financial instruments, whole chain financing linking with insurance, develop agriculture and rural insurance fund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Stagnation in rural labor transformation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“professional” farmers, rural industry and service development, vocational training reform, support of migrants (information, connections, association, supporting services)</a:t>
            </a:r>
            <a:endParaRPr lang="en-GB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spcBef>
                <a:spcPts val="600"/>
              </a:spcBef>
            </a:pPr>
            <a:r>
              <a:rPr lang="en-US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 of agricultural innovation system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increase investment through funds, involve enterprises, associations, incubators, stronger protection of intellectual property right, research – training - extension package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D788-F088-44A1-91D3-7697D479E2D6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543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944562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Main Policy Issues (cont.)</a:t>
            </a:r>
            <a:endParaRPr lang="en-GB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69423"/>
            <a:ext cx="8458200" cy="5486400"/>
          </a:xfrm>
        </p:spPr>
        <p:txBody>
          <a:bodyPr>
            <a:noAutofit/>
          </a:bodyPr>
          <a:lstStyle/>
          <a:p>
            <a:pPr lvl="0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Underdevelopment of cooperative, agricultural enterprises and agricultural value chains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credit guarantee for cooperatives, cooperative management capacity building,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favourable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conditions for enterprises investing in agriculture (infrastructure, credit, transparent and accountable regulation)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Rural-urban connection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of secondary urban centers and agro-industry clusters, agro processing and logistics, connective infrastructure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Food safety and quality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supply chain traceability, database of at least significant processing and trading units, advancement of good practices, risk management, brand names (quality, processing, geographic, cultural, etc.), trademark protection, involvement of associations</a:t>
            </a:r>
            <a:r>
              <a:rPr lang="vi-V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US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Environment: resource depletion, pollution, response to climate change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green trademark, public-private partnership at levels (farm, community, regional landscape, value chain, national), no regret climate adaptation (timely information, </a:t>
            </a:r>
            <a:r>
              <a:rPr lang="vi-V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R&amp;D,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diversification, ecological services, water saving practices/ infrastructure, mangrove reforestation, comprehensive management of coastal areas, coordination institutions, etc.</a:t>
            </a:r>
            <a:r>
              <a:rPr lang="vi-V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D788-F088-44A1-91D3-7697D479E2D6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0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4572000"/>
          </a:xfrm>
        </p:spPr>
        <p:txBody>
          <a:bodyPr/>
          <a:lstStyle/>
          <a:p>
            <a:pPr algn="ctr"/>
            <a:r>
              <a:rPr lang="en-US" smtClean="0"/>
              <a:t>Thank you!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90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1228" indent="-571500">
              <a:buFont typeface="+mj-lt"/>
              <a:buAutoNum type="romanUcPeriod"/>
            </a:pPr>
            <a:r>
              <a:rPr lang="en-US" sz="2400" dirty="0" smtClean="0"/>
              <a:t>Agricultural development context</a:t>
            </a:r>
          </a:p>
          <a:p>
            <a:pPr marL="681228" indent="-571500">
              <a:buFont typeface="+mj-lt"/>
              <a:buAutoNum type="romanUcPeriod"/>
            </a:pPr>
            <a:r>
              <a:rPr lang="en-US" sz="2400" dirty="0" smtClean="0"/>
              <a:t>Expected growth </a:t>
            </a:r>
            <a:r>
              <a:rPr lang="en-US" sz="2400" dirty="0" smtClean="0"/>
              <a:t>i</a:t>
            </a:r>
            <a:r>
              <a:rPr lang="en-US" sz="2400" dirty="0" smtClean="0"/>
              <a:t>ndicators in 2019</a:t>
            </a:r>
            <a:endParaRPr lang="en-US" sz="2400" dirty="0" smtClean="0"/>
          </a:p>
          <a:p>
            <a:pPr marL="681228" indent="-571500">
              <a:buFont typeface="+mj-lt"/>
              <a:buAutoNum type="romanUcPeriod"/>
            </a:pPr>
            <a:r>
              <a:rPr lang="en-US" sz="2400" dirty="0" smtClean="0"/>
              <a:t>Agricultural growth driving forces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70560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40557"/>
            <a:ext cx="8915400" cy="89938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Vietnam’s Agriculture on the </a:t>
            </a:r>
            <a:r>
              <a:rPr lang="en-US" sz="28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ypical patterns of </a:t>
            </a:r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transformation</a:t>
            </a:r>
            <a:endParaRPr lang="en-US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9721" y="1362698"/>
            <a:ext cx="9031314" cy="5410197"/>
            <a:chOff x="221156" y="1485019"/>
            <a:chExt cx="9031314" cy="4698356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/>
            </p:nvPr>
          </p:nvGraphicFramePr>
          <p:xfrm>
            <a:off x="967608" y="1623466"/>
            <a:ext cx="7854696" cy="427024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feld 14"/>
            <p:cNvSpPr txBox="1"/>
            <p:nvPr/>
          </p:nvSpPr>
          <p:spPr>
            <a:xfrm rot="16200000">
              <a:off x="-889475" y="3894430"/>
              <a:ext cx="33467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Agricultural Value Added (% of Total)</a:t>
              </a:r>
              <a:endParaRPr lang="en-US" sz="1600" b="1" dirty="0"/>
            </a:p>
          </p:txBody>
        </p:sp>
        <p:sp>
          <p:nvSpPr>
            <p:cNvPr id="7" name="Textfeld 15"/>
            <p:cNvSpPr txBox="1"/>
            <p:nvPr/>
          </p:nvSpPr>
          <p:spPr>
            <a:xfrm>
              <a:off x="2513445" y="5889366"/>
              <a:ext cx="5016500" cy="2940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Agricultural Employment (% of Total)</a:t>
              </a:r>
              <a:endParaRPr lang="en-US" sz="1600" b="1" dirty="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949989" y="1700467"/>
              <a:ext cx="8127309" cy="4032481"/>
              <a:chOff x="621120" y="1930946"/>
              <a:chExt cx="8127309" cy="4032481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4567446" y="1930946"/>
                <a:ext cx="3654425" cy="2240426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16" name="Rounded Rectangle 15"/>
              <p:cNvSpPr/>
              <p:nvPr/>
            </p:nvSpPr>
            <p:spPr>
              <a:xfrm>
                <a:off x="4605546" y="4218325"/>
                <a:ext cx="3606800" cy="1602500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17" name="Rounded Rectangle 16"/>
              <p:cNvSpPr/>
              <p:nvPr/>
            </p:nvSpPr>
            <p:spPr>
              <a:xfrm>
                <a:off x="1762125" y="4313213"/>
                <a:ext cx="1059808" cy="1480297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18" name="Rounded Rectangle 46"/>
              <p:cNvSpPr/>
              <p:nvPr/>
            </p:nvSpPr>
            <p:spPr>
              <a:xfrm>
                <a:off x="1068906" y="5265603"/>
                <a:ext cx="690996" cy="525137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  <p:sp>
            <p:nvSpPr>
              <p:cNvPr id="19" name="Textfeld 9"/>
              <p:cNvSpPr txBox="1"/>
              <p:nvPr/>
            </p:nvSpPr>
            <p:spPr>
              <a:xfrm>
                <a:off x="4337258" y="2076949"/>
                <a:ext cx="1524144" cy="371626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2000" b="1" dirty="0" smtClean="0">
                    <a:solidFill>
                      <a:srgbClr val="C00000"/>
                    </a:solidFill>
                  </a:rPr>
                  <a:t>Agri-Based</a:t>
                </a:r>
                <a:endParaRPr lang="de-DE" sz="20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0" name="Textfeld 10"/>
              <p:cNvSpPr txBox="1"/>
              <p:nvPr/>
            </p:nvSpPr>
            <p:spPr>
              <a:xfrm>
                <a:off x="6630881" y="5700858"/>
                <a:ext cx="2117548" cy="262569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2000" b="1" dirty="0" smtClean="0">
                    <a:solidFill>
                      <a:srgbClr val="FF0000"/>
                    </a:solidFill>
                  </a:rPr>
                  <a:t>Pre-Transition</a:t>
                </a:r>
                <a:endParaRPr lang="de-DE" sz="20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Textfeld 11"/>
              <p:cNvSpPr txBox="1"/>
              <p:nvPr/>
            </p:nvSpPr>
            <p:spPr>
              <a:xfrm>
                <a:off x="1589862" y="3991050"/>
                <a:ext cx="1389674" cy="303288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2000" b="1" dirty="0" smtClean="0">
                    <a:solidFill>
                      <a:srgbClr val="C00000"/>
                    </a:solidFill>
                  </a:rPr>
                  <a:t>Urbanizing</a:t>
                </a:r>
                <a:endParaRPr lang="de-DE" sz="20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2" name="Textfeld 12"/>
              <p:cNvSpPr txBox="1"/>
              <p:nvPr/>
            </p:nvSpPr>
            <p:spPr>
              <a:xfrm>
                <a:off x="2819400" y="3923444"/>
                <a:ext cx="1692467" cy="299502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2000" b="1" dirty="0" smtClean="0">
                    <a:solidFill>
                      <a:srgbClr val="C00000"/>
                    </a:solidFill>
                  </a:rPr>
                  <a:t>Transition</a:t>
                </a:r>
                <a:endParaRPr lang="de-DE" sz="20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Textfeld 13"/>
              <p:cNvSpPr txBox="1"/>
              <p:nvPr/>
            </p:nvSpPr>
            <p:spPr>
              <a:xfrm>
                <a:off x="621120" y="4957952"/>
                <a:ext cx="1389674" cy="281698"/>
              </a:xfrm>
              <a:prstGeom prst="rect">
                <a:avLst/>
              </a:prstGeom>
              <a:noFill/>
              <a:ln w="9525" cmpd="sng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wrap="square" rtlCol="0" anchor="t"/>
              <a:lstStyle>
                <a:lvl1pPr marL="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de-DE" sz="2000" b="1" dirty="0" smtClean="0">
                    <a:solidFill>
                      <a:srgbClr val="C00000"/>
                    </a:solidFill>
                  </a:rPr>
                  <a:t>Developed</a:t>
                </a:r>
                <a:endParaRPr lang="de-DE" sz="2000" b="1" dirty="0">
                  <a:solidFill>
                    <a:srgbClr val="C00000"/>
                  </a:solidFill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>
              <a:xfrm>
                <a:off x="2819400" y="4313213"/>
                <a:ext cx="1786146" cy="1479076"/>
              </a:xfrm>
              <a:prstGeom prst="roundRect">
                <a:avLst/>
              </a:prstGeom>
              <a:noFill/>
              <a:ln w="25400" cap="flat" cmpd="sng" algn="ctr">
                <a:solidFill>
                  <a:srgbClr val="FF0000"/>
                </a:solidFill>
                <a:prstDash val="sysDash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de-DE"/>
              </a:p>
            </p:txBody>
          </p:sp>
        </p:grpSp>
        <p:sp>
          <p:nvSpPr>
            <p:cNvPr id="9" name="Rounded Rectangular Callout 8"/>
            <p:cNvSpPr/>
            <p:nvPr/>
          </p:nvSpPr>
          <p:spPr>
            <a:xfrm>
              <a:off x="6477426" y="1517076"/>
              <a:ext cx="2775044" cy="1245543"/>
            </a:xfrm>
            <a:prstGeom prst="wedgeRoundRectCallout">
              <a:avLst>
                <a:gd name="adj1" fmla="val -62941"/>
                <a:gd name="adj2" fmla="val 28624"/>
                <a:gd name="adj3" fmla="val 16667"/>
              </a:avLst>
            </a:prstGeom>
            <a:solidFill>
              <a:srgbClr val="FFFFFF">
                <a:alpha val="80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Agricultural supply growth </a:t>
              </a:r>
              <a:r>
                <a:rPr lang="en-US" sz="1600" dirty="0">
                  <a:solidFill>
                    <a:schemeClr val="tx1"/>
                  </a:solidFill>
                </a:rPr>
                <a:t>– Basic rural infrastructure and agricultural services, </a:t>
              </a:r>
              <a:r>
                <a:rPr lang="en-US" sz="1600" dirty="0" smtClean="0">
                  <a:solidFill>
                    <a:schemeClr val="tx1"/>
                  </a:solidFill>
                </a:rPr>
                <a:t>uptake </a:t>
              </a:r>
              <a:r>
                <a:rPr lang="en-US" sz="1600" dirty="0">
                  <a:solidFill>
                    <a:schemeClr val="tx1"/>
                  </a:solidFill>
                </a:rPr>
                <a:t>of improved inputs; </a:t>
              </a:r>
              <a:r>
                <a:rPr lang="en-US" sz="1600" dirty="0" smtClean="0">
                  <a:solidFill>
                    <a:schemeClr val="tx1"/>
                  </a:solidFill>
                </a:rPr>
                <a:t>market </a:t>
              </a:r>
              <a:r>
                <a:rPr lang="en-US" sz="1600" dirty="0">
                  <a:solidFill>
                    <a:schemeClr val="tx1"/>
                  </a:solidFill>
                </a:rPr>
                <a:t>linkages</a:t>
              </a:r>
            </a:p>
          </p:txBody>
        </p:sp>
        <p:sp>
          <p:nvSpPr>
            <p:cNvPr id="10" name="Rounded Rectangular Callout 9"/>
            <p:cNvSpPr/>
            <p:nvPr/>
          </p:nvSpPr>
          <p:spPr>
            <a:xfrm>
              <a:off x="2788130" y="1507489"/>
              <a:ext cx="1905000" cy="1689382"/>
            </a:xfrm>
            <a:prstGeom prst="wedgeRoundRectCallout">
              <a:avLst>
                <a:gd name="adj1" fmla="val 24691"/>
                <a:gd name="adj2" fmla="val 77593"/>
                <a:gd name="adj3" fmla="val 16667"/>
              </a:avLst>
            </a:prstGeom>
            <a:solidFill>
              <a:srgbClr val="FFFFFF">
                <a:alpha val="78039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 err="1">
                  <a:solidFill>
                    <a:schemeClr val="tx1"/>
                  </a:solidFill>
                </a:rPr>
                <a:t>AgBiz</a:t>
              </a:r>
              <a:r>
                <a:rPr lang="en-US" sz="1600" b="1" dirty="0">
                  <a:solidFill>
                    <a:schemeClr val="tx1"/>
                  </a:solidFill>
                </a:rPr>
                <a:t> Growth – </a:t>
              </a:r>
              <a:r>
                <a:rPr lang="en-US" sz="1600" dirty="0" smtClean="0">
                  <a:solidFill>
                    <a:schemeClr val="tx1"/>
                  </a:solidFill>
                </a:rPr>
                <a:t>increased scale, knowledge-based </a:t>
              </a:r>
              <a:r>
                <a:rPr lang="en-US" sz="1600" dirty="0">
                  <a:solidFill>
                    <a:schemeClr val="tx1"/>
                  </a:solidFill>
                </a:rPr>
                <a:t>farming; mechanization; contract  farming, sustainable commodities</a:t>
              </a:r>
            </a:p>
          </p:txBody>
        </p:sp>
        <p:sp>
          <p:nvSpPr>
            <p:cNvPr id="11" name="Rounded Rectangular Callout 10"/>
            <p:cNvSpPr/>
            <p:nvPr/>
          </p:nvSpPr>
          <p:spPr>
            <a:xfrm>
              <a:off x="221156" y="1485019"/>
              <a:ext cx="2133600" cy="1106979"/>
            </a:xfrm>
            <a:prstGeom prst="wedgeRoundRectCallout">
              <a:avLst>
                <a:gd name="adj1" fmla="val 59636"/>
                <a:gd name="adj2" fmla="val 181539"/>
                <a:gd name="adj3" fmla="val 16667"/>
              </a:avLst>
            </a:prstGeom>
            <a:solidFill>
              <a:srgbClr val="FFFFFF">
                <a:alpha val="83137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Expanding  Export Markets – </a:t>
              </a:r>
              <a:r>
                <a:rPr lang="en-US" sz="1600" dirty="0">
                  <a:solidFill>
                    <a:schemeClr val="tx1"/>
                  </a:solidFill>
                </a:rPr>
                <a:t>food safety, international standards, processed foods </a:t>
              </a:r>
            </a:p>
          </p:txBody>
        </p:sp>
        <p:sp>
          <p:nvSpPr>
            <p:cNvPr id="14" name="Rounded Rectangular Callout 13"/>
            <p:cNvSpPr/>
            <p:nvPr/>
          </p:nvSpPr>
          <p:spPr>
            <a:xfrm>
              <a:off x="6615545" y="3912214"/>
              <a:ext cx="2636925" cy="1334695"/>
            </a:xfrm>
            <a:prstGeom prst="wedgeRoundRectCallout">
              <a:avLst>
                <a:gd name="adj1" fmla="val -227"/>
                <a:gd name="adj2" fmla="val 70471"/>
                <a:gd name="adj3" fmla="val 16667"/>
              </a:avLst>
            </a:prstGeom>
            <a:solidFill>
              <a:srgbClr val="FFFFFF">
                <a:alpha val="80000"/>
              </a:srgbClr>
            </a:solidFill>
            <a:ln>
              <a:solidFill>
                <a:srgbClr val="385D8A">
                  <a:alpha val="8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tx1"/>
                  </a:solidFill>
                </a:rPr>
                <a:t>Agricultural diversification—</a:t>
              </a:r>
              <a:r>
                <a:rPr lang="en-US" sz="1600" dirty="0">
                  <a:solidFill>
                    <a:schemeClr val="tx1"/>
                  </a:solidFill>
                </a:rPr>
                <a:t>Core SPS services; </a:t>
              </a:r>
              <a:r>
                <a:rPr lang="en-US" sz="1600" dirty="0" smtClean="0">
                  <a:solidFill>
                    <a:schemeClr val="tx1"/>
                  </a:solidFill>
                </a:rPr>
                <a:t>meeting </a:t>
              </a:r>
              <a:r>
                <a:rPr lang="en-US" sz="1600" dirty="0">
                  <a:solidFill>
                    <a:schemeClr val="tx1"/>
                  </a:solidFill>
                </a:rPr>
                <a:t>changing urban consumption </a:t>
              </a:r>
              <a:r>
                <a:rPr lang="en-US" sz="1600" dirty="0" smtClean="0">
                  <a:solidFill>
                    <a:schemeClr val="tx1"/>
                  </a:solidFill>
                </a:rPr>
                <a:t>patterns; attracting private investment</a:t>
              </a:r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26" name="Sun 25"/>
          <p:cNvSpPr/>
          <p:nvPr/>
        </p:nvSpPr>
        <p:spPr>
          <a:xfrm>
            <a:off x="6813582" y="3338930"/>
            <a:ext cx="349218" cy="448280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un 26"/>
          <p:cNvSpPr/>
          <p:nvPr/>
        </p:nvSpPr>
        <p:spPr>
          <a:xfrm>
            <a:off x="6139013" y="4239253"/>
            <a:ext cx="349218" cy="448280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un 27"/>
          <p:cNvSpPr/>
          <p:nvPr/>
        </p:nvSpPr>
        <p:spPr>
          <a:xfrm>
            <a:off x="4056642" y="4898895"/>
            <a:ext cx="349218" cy="448280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un 28"/>
          <p:cNvSpPr/>
          <p:nvPr/>
        </p:nvSpPr>
        <p:spPr>
          <a:xfrm>
            <a:off x="4993176" y="4718462"/>
            <a:ext cx="349218" cy="448280"/>
          </a:xfrm>
          <a:prstGeom prst="sun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7620000" y="3200400"/>
            <a:ext cx="1106448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VN 1986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5296658" y="3481516"/>
            <a:ext cx="1167451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VN 1996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023797" y="5490407"/>
            <a:ext cx="1115216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VN </a:t>
            </a:r>
            <a:r>
              <a:rPr lang="en-US" b="1" dirty="0" smtClean="0"/>
              <a:t>2006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3000763" y="4499314"/>
            <a:ext cx="1120319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VN 2016</a:t>
            </a:r>
            <a:endParaRPr lang="en-US" b="1" dirty="0"/>
          </a:p>
        </p:txBody>
      </p:sp>
      <p:cxnSp>
        <p:nvCxnSpPr>
          <p:cNvPr id="35" name="Straight Arrow Connector 34"/>
          <p:cNvCxnSpPr>
            <a:stCxn id="30" idx="1"/>
          </p:cNvCxnSpPr>
          <p:nvPr/>
        </p:nvCxnSpPr>
        <p:spPr>
          <a:xfrm flipH="1">
            <a:off x="7162800" y="3385066"/>
            <a:ext cx="457200" cy="17800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5922958" y="3891554"/>
            <a:ext cx="277035" cy="432653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5222350" y="4988041"/>
            <a:ext cx="223418" cy="461660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endCxn id="28" idx="1"/>
          </p:cNvCxnSpPr>
          <p:nvPr/>
        </p:nvCxnSpPr>
        <p:spPr>
          <a:xfrm>
            <a:off x="3431858" y="4849252"/>
            <a:ext cx="624785" cy="273785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9720" y="6426049"/>
            <a:ext cx="37402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Source: WB </a:t>
            </a:r>
            <a:r>
              <a:rPr lang="en-US" sz="16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IPSARD, VDR 2016</a:t>
            </a:r>
            <a:endParaRPr lang="en-A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977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0313640"/>
              </p:ext>
            </p:extLst>
          </p:nvPr>
        </p:nvGraphicFramePr>
        <p:xfrm>
          <a:off x="742571" y="207720"/>
          <a:ext cx="8169438" cy="26564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BD788-F088-44A1-91D3-7697D479E2D6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794" y="2864179"/>
            <a:ext cx="3367707" cy="3889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8156" y="3183146"/>
            <a:ext cx="2631251" cy="603991"/>
          </a:xfrm>
        </p:spPr>
        <p:txBody>
          <a:bodyPr>
            <a:noAutofit/>
          </a:bodyPr>
          <a:lstStyle/>
          <a:p>
            <a:r>
              <a:rPr lang="en-GB" sz="1600" b="1" cap="non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Rate of </a:t>
            </a:r>
            <a:r>
              <a:rPr lang="en-GB" sz="1600" b="1" cap="non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agricultural producer support </a:t>
            </a:r>
            <a:r>
              <a:rPr lang="en-GB" sz="1600" b="1" cap="non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2011-2013</a:t>
            </a:r>
          </a:p>
        </p:txBody>
      </p:sp>
      <p:sp>
        <p:nvSpPr>
          <p:cNvPr id="9" name="Oval 8"/>
          <p:cNvSpPr/>
          <p:nvPr/>
        </p:nvSpPr>
        <p:spPr>
          <a:xfrm>
            <a:off x="6629400" y="5334000"/>
            <a:ext cx="172792" cy="685800"/>
          </a:xfrm>
          <a:prstGeom prst="ellipse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655928" y="-3122"/>
            <a:ext cx="4665643" cy="603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Agricultural GDP growth rates</a:t>
            </a:r>
            <a:endParaRPr lang="en-GB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937151" y="3266414"/>
            <a:ext cx="4665643" cy="603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National </a:t>
            </a:r>
            <a:r>
              <a:rPr lang="en-US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and agricultural trade balance </a:t>
            </a:r>
            <a:r>
              <a:rPr lang="vi-VN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2001-201</a:t>
            </a:r>
            <a:r>
              <a:rPr lang="en-US" sz="16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  <a:p>
            <a:endParaRPr lang="en-GB" sz="1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43752" y="3306334"/>
            <a:ext cx="80823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Bil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USD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77972" y="-13006"/>
            <a:ext cx="3561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%</a:t>
            </a:r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Subtitle 2"/>
          <p:cNvSpPr txBox="1">
            <a:spLocks/>
          </p:cNvSpPr>
          <p:nvPr/>
        </p:nvSpPr>
        <p:spPr bwMode="auto">
          <a:xfrm>
            <a:off x="169707" y="6471082"/>
            <a:ext cx="576114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fr-FR" sz="1400" i="1" dirty="0" smtClean="0">
                <a:latin typeface="Times New Roman" pitchFamily="18" charset="0"/>
                <a:cs typeface="Times New Roman" pitchFamily="18" charset="0"/>
              </a:rPr>
              <a:t>Source: GSO and MARD 2017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7"/>
          <p:cNvSpPr txBox="1">
            <a:spLocks noChangeArrowheads="1"/>
          </p:cNvSpPr>
          <p:nvPr/>
        </p:nvSpPr>
        <p:spPr bwMode="auto">
          <a:xfrm>
            <a:off x="1154934" y="2603631"/>
            <a:ext cx="2209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Source: ADB, TCTK 2016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7"/>
          <p:cNvSpPr txBox="1">
            <a:spLocks noChangeArrowheads="1"/>
          </p:cNvSpPr>
          <p:nvPr/>
        </p:nvSpPr>
        <p:spPr bwMode="auto">
          <a:xfrm>
            <a:off x="5849692" y="6448498"/>
            <a:ext cx="22098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/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Source: OECD 2015</a:t>
            </a:r>
            <a:endParaRPr lang="en-US" sz="1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431058"/>
              </p:ext>
            </p:extLst>
          </p:nvPr>
        </p:nvGraphicFramePr>
        <p:xfrm>
          <a:off x="178689" y="3634218"/>
          <a:ext cx="5424105" cy="2603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898523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0" y="98431"/>
            <a:ext cx="4700791" cy="487362"/>
          </a:xfrm>
        </p:spPr>
        <p:txBody>
          <a:bodyPr>
            <a:noAutofit/>
          </a:bodyPr>
          <a:lstStyle/>
          <a:p>
            <a:r>
              <a:rPr lang="en-US" sz="1800" b="1" cap="none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Underdevelopment of agribusiness</a:t>
            </a:r>
          </a:p>
        </p:txBody>
      </p:sp>
      <p:graphicFrame>
        <p:nvGraphicFramePr>
          <p:cNvPr id="4" name="Chart 3"/>
          <p:cNvGraphicFramePr/>
          <p:nvPr>
            <p:extLst/>
          </p:nvPr>
        </p:nvGraphicFramePr>
        <p:xfrm>
          <a:off x="2743200" y="652052"/>
          <a:ext cx="6047096" cy="30991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95400" y="2962490"/>
            <a:ext cx="19339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Source: WB 2016</a:t>
            </a:r>
            <a:endParaRPr lang="en-US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3509109"/>
            <a:ext cx="4049404" cy="43907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Export growth based on low price</a:t>
            </a:r>
            <a:endParaRPr lang="en-US" sz="1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26693" y="4080705"/>
          <a:ext cx="7166614" cy="27157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1270"/>
                <a:gridCol w="1791270"/>
                <a:gridCol w="1792037"/>
                <a:gridCol w="1792037"/>
              </a:tblGrid>
              <a:tr h="571301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Ranked by export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volume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Ranked by export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value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Ranked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by export price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Cashew-nut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Black pepper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Coffee</a:t>
                      </a:r>
                      <a:r>
                        <a:rPr lang="en-US" sz="18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bean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Cassava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Rice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Rubber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90167">
                <a:tc>
                  <a:txBody>
                    <a:bodyPr/>
                    <a:lstStyle/>
                    <a:p>
                      <a:pPr marL="0" marR="0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Tea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80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TextBox 1"/>
          <p:cNvSpPr txBox="1"/>
          <p:nvPr/>
        </p:nvSpPr>
        <p:spPr>
          <a:xfrm>
            <a:off x="7393307" y="5867400"/>
            <a:ext cx="1770100" cy="1306415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i="1" dirty="0" smtClean="0">
                <a:latin typeface="Times New Roman" pitchFamily="18" charset="0"/>
                <a:cs typeface="Times New Roman" pitchFamily="18" charset="0"/>
              </a:rPr>
              <a:t>Source: IPSARD, based on FAOSTAT 2016</a:t>
            </a:r>
            <a:endParaRPr lang="en-US" sz="160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434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GDP growth by </a:t>
            </a:r>
            <a:r>
              <a:rPr lang="en-US" dirty="0" smtClean="0"/>
              <a:t>sector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22266906"/>
              </p:ext>
            </p:extLst>
          </p:nvPr>
        </p:nvGraphicFramePr>
        <p:xfrm>
          <a:off x="365437" y="1990725"/>
          <a:ext cx="8216588" cy="36961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8137" y="5867400"/>
            <a:ext cx="28344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Source: GSO, </a:t>
            </a:r>
            <a:r>
              <a:rPr lang="en-US" sz="1350" dirty="0" smtClean="0"/>
              <a:t>2018</a:t>
            </a:r>
            <a:endParaRPr lang="en-US" sz="1350" dirty="0"/>
          </a:p>
        </p:txBody>
      </p:sp>
    </p:spTree>
    <p:extLst>
      <p:ext uri="{BB962C8B-B14F-4D97-AF65-F5344CB8AC3E}">
        <p14:creationId xmlns:p14="http://schemas.microsoft.com/office/powerpoint/2010/main" val="261753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Agricultural output of Sub-sectors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14744200"/>
              </p:ext>
            </p:extLst>
          </p:nvPr>
        </p:nvGraphicFramePr>
        <p:xfrm>
          <a:off x="239869" y="2295526"/>
          <a:ext cx="4174364" cy="3400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/>
          </p:nvPr>
        </p:nvGraphicFramePr>
        <p:xfrm>
          <a:off x="4572000" y="2295526"/>
          <a:ext cx="4333741" cy="3400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738870" y="5723499"/>
            <a:ext cx="283447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/>
              <a:t>Source: GSO, 2018</a:t>
            </a:r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67514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Institutions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- Improved regulations: 7 laws (+ 2 in line), degrees (57, 58, 98, 109, 116), covering all sub sectors and key issues in the agricultural chain</a:t>
            </a:r>
          </a:p>
          <a:p>
            <a:r>
              <a:rPr lang="en-US" dirty="0" smtClean="0"/>
              <a:t>- Number of enterprises: 3-fold increase in 5 years</a:t>
            </a:r>
          </a:p>
          <a:p>
            <a:r>
              <a:rPr lang="en-US" dirty="0" smtClean="0"/>
              <a:t>- Number of cooperatives: &gt; 13,000</a:t>
            </a:r>
          </a:p>
          <a:p>
            <a:r>
              <a:rPr lang="en-US" dirty="0" smtClean="0"/>
              <a:t>- Number of commercial farms: &gt; 33,000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608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6342" y="747831"/>
            <a:ext cx="7978058" cy="994172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Share of rural population, rural </a:t>
            </a:r>
            <a:r>
              <a:rPr lang="en-US" sz="2800" dirty="0" err="1" smtClean="0"/>
              <a:t>labour</a:t>
            </a:r>
            <a:r>
              <a:rPr lang="en-US" sz="2800" dirty="0" smtClean="0"/>
              <a:t>, and agricultural </a:t>
            </a:r>
            <a:r>
              <a:rPr lang="en-US" sz="2800" dirty="0" err="1" smtClean="0"/>
              <a:t>labour</a:t>
            </a:r>
            <a:endParaRPr lang="en-US" sz="28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5697899"/>
              </p:ext>
            </p:extLst>
          </p:nvPr>
        </p:nvGraphicFramePr>
        <p:xfrm>
          <a:off x="479824" y="1917444"/>
          <a:ext cx="8388723" cy="3880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001790" y="5647551"/>
            <a:ext cx="197892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i="1" dirty="0" smtClean="0"/>
              <a:t>Source: GSO 2018</a:t>
            </a:r>
            <a:endParaRPr lang="en-US" sz="1350" i="1" dirty="0"/>
          </a:p>
        </p:txBody>
      </p:sp>
    </p:spTree>
    <p:extLst>
      <p:ext uri="{BB962C8B-B14F-4D97-AF65-F5344CB8AC3E}">
        <p14:creationId xmlns:p14="http://schemas.microsoft.com/office/powerpoint/2010/main" val="313232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348</TotalTime>
  <Words>852</Words>
  <Application>Microsoft Office PowerPoint</Application>
  <PresentationFormat>On-screen Show (4:3)</PresentationFormat>
  <Paragraphs>159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Calibri</vt:lpstr>
      <vt:lpstr>Times New Roman</vt:lpstr>
      <vt:lpstr>Tw Cen MT</vt:lpstr>
      <vt:lpstr>Tw Cen MT Condensed</vt:lpstr>
      <vt:lpstr>Wingdings</vt:lpstr>
      <vt:lpstr>Wingdings 3</vt:lpstr>
      <vt:lpstr>Integral</vt:lpstr>
      <vt:lpstr>Agricultural GROWTH INDICATORS</vt:lpstr>
      <vt:lpstr>content</vt:lpstr>
      <vt:lpstr>Vietnam’s Agriculture on the typical patterns of transformation</vt:lpstr>
      <vt:lpstr>Rate of agricultural producer support 2011-2013</vt:lpstr>
      <vt:lpstr>Underdevelopment of agribusiness</vt:lpstr>
      <vt:lpstr>GDP growth by sector</vt:lpstr>
      <vt:lpstr>Agricultural output of Sub-sectors</vt:lpstr>
      <vt:lpstr>Institutions</vt:lpstr>
      <vt:lpstr>Share of rural population, rural labour, and agricultural labour</vt:lpstr>
      <vt:lpstr>Small-scale production</vt:lpstr>
      <vt:lpstr>Productivity: mixed record</vt:lpstr>
      <vt:lpstr>Expected Growth Indicators in 2019</vt:lpstr>
      <vt:lpstr>Main Policy Issues</vt:lpstr>
      <vt:lpstr>Main Policy Issues (cont.)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GROWTH INDICATORS FOR AGRICUKTURE TRADE AND INVESTMENT IN 2018</dc:title>
  <dc:creator>hhanh.htqt</dc:creator>
  <cp:lastModifiedBy>Trang Truong</cp:lastModifiedBy>
  <cp:revision>34</cp:revision>
  <dcterms:created xsi:type="dcterms:W3CDTF">2018-03-07T07:28:29Z</dcterms:created>
  <dcterms:modified xsi:type="dcterms:W3CDTF">2018-11-26T04:04:27Z</dcterms:modified>
</cp:coreProperties>
</file>